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5"/>
  </p:notesMasterIdLst>
  <p:handoutMasterIdLst>
    <p:handoutMasterId r:id="rId36"/>
  </p:handoutMasterIdLst>
  <p:sldIdLst>
    <p:sldId id="383" r:id="rId2"/>
    <p:sldId id="257" r:id="rId3"/>
    <p:sldId id="258" r:id="rId4"/>
    <p:sldId id="287" r:id="rId5"/>
    <p:sldId id="299" r:id="rId6"/>
    <p:sldId id="300" r:id="rId7"/>
    <p:sldId id="355" r:id="rId8"/>
    <p:sldId id="356" r:id="rId9"/>
    <p:sldId id="357" r:id="rId10"/>
    <p:sldId id="358" r:id="rId11"/>
    <p:sldId id="360" r:id="rId12"/>
    <p:sldId id="385" r:id="rId13"/>
    <p:sldId id="361" r:id="rId14"/>
    <p:sldId id="362" r:id="rId15"/>
    <p:sldId id="363" r:id="rId16"/>
    <p:sldId id="384" r:id="rId17"/>
    <p:sldId id="364" r:id="rId18"/>
    <p:sldId id="365" r:id="rId19"/>
    <p:sldId id="366" r:id="rId20"/>
    <p:sldId id="367" r:id="rId21"/>
    <p:sldId id="368" r:id="rId22"/>
    <p:sldId id="369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379" r:id="rId32"/>
    <p:sldId id="353" r:id="rId33"/>
    <p:sldId id="354" r:id="rId3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">
          <p15:clr>
            <a:srgbClr val="A4A3A4"/>
          </p15:clr>
        </p15:guide>
        <p15:guide id="2" orient="horz" pos="3067">
          <p15:clr>
            <a:srgbClr val="A4A3A4"/>
          </p15:clr>
        </p15:guide>
        <p15:guide id="3" orient="horz" pos="981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wei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CC99FF"/>
    <a:srgbClr val="9933FF"/>
    <a:srgbClr val="339933"/>
    <a:srgbClr val="339966"/>
    <a:srgbClr val="4F009E"/>
    <a:srgbClr val="410082"/>
    <a:srgbClr val="DFD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5445" autoAdjust="0"/>
  </p:normalViewPr>
  <p:slideViewPr>
    <p:cSldViewPr>
      <p:cViewPr varScale="1">
        <p:scale>
          <a:sx n="99" d="100"/>
          <a:sy n="99" d="100"/>
        </p:scale>
        <p:origin x="1944" y="84"/>
      </p:cViewPr>
      <p:guideLst>
        <p:guide orient="horz" pos="344"/>
        <p:guide orient="horz" pos="3067"/>
        <p:guide orient="horz" pos="98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fld id="{E2DCD914-C2E4-4536-902A-A2713EBA616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3878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fld id="{6BB6301D-2D17-4E47-963D-0BA5B3371DA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6949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5064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73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1653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03200"/>
            <a:ext cx="8353425" cy="4889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04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92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6877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67544" y="66101"/>
            <a:ext cx="8229601" cy="7921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4213" y="1412875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875213" y="1412875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4213" y="3751263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75213" y="3751263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64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828800"/>
            <a:ext cx="4038600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152900"/>
            <a:ext cx="4038600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49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5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8288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6374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7"/>
          <p:cNvSpPr>
            <a:spLocks noChangeArrowheads="1"/>
          </p:cNvSpPr>
          <p:nvPr/>
        </p:nvSpPr>
        <p:spPr bwMode="auto">
          <a:xfrm>
            <a:off x="139700" y="735013"/>
            <a:ext cx="8856663" cy="142875"/>
          </a:xfrm>
          <a:prstGeom prst="rect">
            <a:avLst/>
          </a:prstGeom>
          <a:gradFill rotWithShape="1">
            <a:gsLst>
              <a:gs pos="0">
                <a:srgbClr val="083763"/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76" name="同侧圆角矩形 8"/>
          <p:cNvSpPr>
            <a:spLocks noChangeArrowheads="1"/>
          </p:cNvSpPr>
          <p:nvPr/>
        </p:nvSpPr>
        <p:spPr bwMode="auto">
          <a:xfrm>
            <a:off x="139700" y="131763"/>
            <a:ext cx="8856663" cy="633412"/>
          </a:xfrm>
          <a:custGeom>
            <a:avLst/>
            <a:gdLst>
              <a:gd name="T0" fmla="*/ 8856663 w 8856663"/>
              <a:gd name="T1" fmla="*/ 316706 h 633412"/>
              <a:gd name="T2" fmla="*/ 4428332 w 8856663"/>
              <a:gd name="T3" fmla="*/ 633412 h 633412"/>
              <a:gd name="T4" fmla="*/ 0 w 8856663"/>
              <a:gd name="T5" fmla="*/ 316706 h 633412"/>
              <a:gd name="T6" fmla="*/ 4428332 w 8856663"/>
              <a:gd name="T7" fmla="*/ 0 h 63341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0697 w 8856663"/>
              <a:gd name="T13" fmla="*/ 20697 h 633412"/>
              <a:gd name="T14" fmla="*/ 8835966 w 8856663"/>
              <a:gd name="T15" fmla="*/ 633412 h 6334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56663" h="633412">
                <a:moveTo>
                  <a:pt x="70663" y="0"/>
                </a:moveTo>
                <a:lnTo>
                  <a:pt x="8786000" y="0"/>
                </a:lnTo>
                <a:lnTo>
                  <a:pt x="8785999" y="0"/>
                </a:lnTo>
                <a:cubicBezTo>
                  <a:pt x="8825026" y="0"/>
                  <a:pt x="8856663" y="31636"/>
                  <a:pt x="8856663" y="70663"/>
                </a:cubicBezTo>
                <a:lnTo>
                  <a:pt x="8856663" y="633412"/>
                </a:lnTo>
                <a:lnTo>
                  <a:pt x="0" y="633412"/>
                </a:lnTo>
                <a:lnTo>
                  <a:pt x="0" y="70663"/>
                </a:lnTo>
                <a:cubicBezTo>
                  <a:pt x="0" y="31636"/>
                  <a:pt x="31636" y="0"/>
                  <a:pt x="70662" y="0"/>
                </a:cubicBezTo>
                <a:close/>
              </a:path>
            </a:pathLst>
          </a:custGeom>
          <a:solidFill>
            <a:srgbClr val="0081E2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kumimoji="0" lang="en-US" sz="1800">
                <a:solidFill>
                  <a:srgbClr val="FFFFFF"/>
                </a:solidFill>
                <a:latin typeface="Constantia" pitchFamily="18" charset="0"/>
                <a:ea typeface="微软雅黑" pitchFamily="34" charset="-122"/>
              </a:rPr>
              <a:t> </a:t>
            </a:r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cxnSp>
        <p:nvCxnSpPr>
          <p:cNvPr id="3077" name="直接连接符 9"/>
          <p:cNvCxnSpPr>
            <a:cxnSpLocks noChangeShapeType="1"/>
          </p:cNvCxnSpPr>
          <p:nvPr/>
        </p:nvCxnSpPr>
        <p:spPr bwMode="auto">
          <a:xfrm>
            <a:off x="468313" y="6308725"/>
            <a:ext cx="7488237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8" name="Line 12"/>
          <p:cNvSpPr>
            <a:spLocks noChangeShapeType="1"/>
          </p:cNvSpPr>
          <p:nvPr/>
        </p:nvSpPr>
        <p:spPr bwMode="auto">
          <a:xfrm>
            <a:off x="1587500" y="6437313"/>
            <a:ext cx="0" cy="252412"/>
          </a:xfrm>
          <a:prstGeom prst="line">
            <a:avLst/>
          </a:prstGeom>
          <a:noFill/>
          <a:ln w="317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kumimoji="0" lang="zh-CN" altLang="en-US" sz="180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81" name="矩形 13"/>
          <p:cNvSpPr>
            <a:spLocks noChangeArrowheads="1"/>
          </p:cNvSpPr>
          <p:nvPr/>
        </p:nvSpPr>
        <p:spPr bwMode="auto">
          <a:xfrm>
            <a:off x="265113" y="131763"/>
            <a:ext cx="203200" cy="633412"/>
          </a:xfrm>
          <a:prstGeom prst="rect">
            <a:avLst/>
          </a:prstGeom>
          <a:gradFill rotWithShape="0">
            <a:gsLst>
              <a:gs pos="0">
                <a:srgbClr val="BF9000"/>
              </a:gs>
              <a:gs pos="24001">
                <a:srgbClr val="FFFF00"/>
              </a:gs>
              <a:gs pos="49001">
                <a:srgbClr val="FFC000"/>
              </a:gs>
              <a:gs pos="77000">
                <a:srgbClr val="BF9000"/>
              </a:gs>
              <a:gs pos="100000">
                <a:srgbClr val="FFD966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82" name="矩形 14"/>
          <p:cNvSpPr>
            <a:spLocks noChangeArrowheads="1"/>
          </p:cNvSpPr>
          <p:nvPr/>
        </p:nvSpPr>
        <p:spPr bwMode="auto">
          <a:xfrm>
            <a:off x="250825" y="131763"/>
            <a:ext cx="19050" cy="63341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83" name="矩形 15"/>
          <p:cNvSpPr>
            <a:spLocks noChangeArrowheads="1"/>
          </p:cNvSpPr>
          <p:nvPr/>
        </p:nvSpPr>
        <p:spPr bwMode="auto">
          <a:xfrm>
            <a:off x="460375" y="130175"/>
            <a:ext cx="17463" cy="635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107504" y="6381328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kumimoji="0" lang="en-US" altLang="zh-CN" sz="1600" b="1" dirty="0" smtClean="0">
                <a:ln w="50800"/>
                <a:solidFill>
                  <a:srgbClr val="1ADC31"/>
                </a:solidFill>
                <a:latin typeface="微软雅黑" pitchFamily="34" charset="-122"/>
                <a:ea typeface="微软雅黑" pitchFamily="34" charset="-122"/>
              </a:rPr>
              <a:t>SQL Server 2016</a:t>
            </a:r>
            <a:r>
              <a:rPr kumimoji="0" lang="zh-CN" altLang="en-US" sz="1600" b="1" dirty="0" smtClean="0">
                <a:ln w="50800"/>
                <a:solidFill>
                  <a:srgbClr val="1ADC31"/>
                </a:solidFill>
                <a:latin typeface="微软雅黑" pitchFamily="34" charset="-122"/>
                <a:ea typeface="微软雅黑" pitchFamily="34" charset="-122"/>
              </a:rPr>
              <a:t>数据库项目教程</a:t>
            </a:r>
            <a:endParaRPr kumimoji="0" lang="en-US" altLang="zh-CN" sz="1600" b="1" dirty="0" smtClean="0">
              <a:ln w="50800"/>
              <a:solidFill>
                <a:srgbClr val="1ADC3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4591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313"/>
          <a:stretch/>
        </p:blipFill>
        <p:spPr>
          <a:xfrm>
            <a:off x="107505" y="191377"/>
            <a:ext cx="9043548" cy="2001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6640" y="2780928"/>
            <a:ext cx="9144000" cy="2376264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6000" dirty="0"/>
              <a:t>SQL Server 2016</a:t>
            </a:r>
            <a:r>
              <a:rPr lang="zh-CN" altLang="en-US" sz="6000" dirty="0" smtClean="0">
                <a:effectLst/>
              </a:rPr>
              <a:t>数据库</a:t>
            </a:r>
            <a:r>
              <a:rPr lang="en-US" altLang="zh-CN" sz="6000" dirty="0" smtClean="0">
                <a:effectLst/>
              </a:rPr>
              <a:t/>
            </a:r>
            <a:br>
              <a:rPr lang="en-US" altLang="zh-CN" sz="6000" dirty="0" smtClean="0">
                <a:effectLst/>
              </a:rPr>
            </a:br>
            <a:r>
              <a:rPr lang="zh-CN" altLang="en-US" sz="6000" dirty="0" smtClean="0">
                <a:effectLst/>
              </a:rPr>
              <a:t>项目教程</a:t>
            </a:r>
            <a:endParaRPr lang="en-US" altLang="zh-CN" sz="6000" dirty="0" smtClean="0"/>
          </a:p>
        </p:txBody>
      </p:sp>
    </p:spTree>
    <p:extLst>
      <p:ext uri="{BB962C8B-B14F-4D97-AF65-F5344CB8AC3E}">
        <p14:creationId xmlns:p14="http://schemas.microsoft.com/office/powerpoint/2010/main" val="87296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980728"/>
            <a:ext cx="831555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400" dirty="0"/>
              <a:t>变量是可以存储数据值的对象。可以使用局部变量向</a:t>
            </a:r>
            <a:r>
              <a:rPr lang="en-US" altLang="zh-CN" sz="2400" dirty="0"/>
              <a:t>SQL </a:t>
            </a:r>
            <a:r>
              <a:rPr lang="zh-CN" altLang="en-US" sz="2400" dirty="0"/>
              <a:t>语句传递数据。在</a:t>
            </a:r>
            <a:r>
              <a:rPr lang="en-US" altLang="zh-CN" sz="2400" dirty="0" smtClean="0"/>
              <a:t>T-SQL</a:t>
            </a:r>
            <a:r>
              <a:rPr lang="zh-CN" altLang="en-US" sz="2400" dirty="0" smtClean="0"/>
              <a:t>中</a:t>
            </a:r>
            <a:r>
              <a:rPr lang="zh-CN" altLang="en-US" sz="2400" dirty="0"/>
              <a:t>执行一批</a:t>
            </a:r>
            <a:r>
              <a:rPr lang="en-US" altLang="zh-CN" sz="2400" dirty="0"/>
              <a:t>SQL </a:t>
            </a:r>
            <a:r>
              <a:rPr lang="zh-CN" altLang="en-US" sz="2400" dirty="0"/>
              <a:t>语句时，可以声明许多变量以便临时使用。</a:t>
            </a:r>
            <a:endParaRPr lang="en-US" altLang="zh-CN" sz="2400" dirty="0" smtClean="0"/>
          </a:p>
          <a:p>
            <a:pPr algn="l"/>
            <a:r>
              <a:rPr lang="zh-CN" altLang="zh-CN" sz="2400" dirty="0" smtClean="0"/>
              <a:t> </a:t>
            </a:r>
            <a:r>
              <a:rPr lang="en-US" altLang="zh-CN" sz="2400" dirty="0" smtClean="0"/>
              <a:t>  1.</a:t>
            </a:r>
            <a:r>
              <a:rPr lang="zh-CN" altLang="zh-CN" sz="2400" dirty="0" smtClean="0"/>
              <a:t>局部变量</a:t>
            </a:r>
            <a:endParaRPr lang="zh-CN" altLang="zh-CN" sz="2400" dirty="0"/>
          </a:p>
          <a:p>
            <a:pPr algn="l"/>
            <a:r>
              <a:rPr lang="zh-CN" altLang="zh-CN" sz="2400" dirty="0"/>
              <a:t>局部变量的名称必须以标记</a:t>
            </a:r>
            <a:r>
              <a:rPr lang="en-US" altLang="zh-CN" sz="2400" dirty="0"/>
              <a:t>@</a:t>
            </a:r>
            <a:r>
              <a:rPr lang="zh-CN" altLang="zh-CN" sz="2400" dirty="0"/>
              <a:t>作为前缀。</a:t>
            </a:r>
          </a:p>
          <a:p>
            <a:pPr algn="l"/>
            <a:r>
              <a:rPr lang="zh-CN" altLang="zh-CN" sz="2400" dirty="0"/>
              <a:t>声明局部变量的语句为：</a:t>
            </a:r>
          </a:p>
          <a:p>
            <a:pPr algn="l"/>
            <a:r>
              <a:rPr lang="en-US" altLang="zh-CN" sz="2400" dirty="0"/>
              <a:t>DECLARE  </a:t>
            </a:r>
            <a:r>
              <a:rPr lang="en-US" altLang="zh-CN" sz="2400" dirty="0" err="1"/>
              <a:t>variable_name</a:t>
            </a:r>
            <a:r>
              <a:rPr lang="en-US" altLang="zh-CN" sz="2400" dirty="0"/>
              <a:t>  </a:t>
            </a:r>
            <a:r>
              <a:rPr lang="en-US" altLang="zh-CN" sz="2400" dirty="0" err="1"/>
              <a:t>DataType</a:t>
            </a:r>
            <a:endParaRPr lang="zh-CN" altLang="zh-CN" sz="2400" dirty="0"/>
          </a:p>
          <a:p>
            <a:pPr algn="l"/>
            <a:r>
              <a:rPr lang="zh-CN" altLang="zh-CN" sz="2400" dirty="0"/>
              <a:t>其中，</a:t>
            </a:r>
            <a:r>
              <a:rPr lang="en-US" altLang="zh-CN" sz="2400" dirty="0" err="1"/>
              <a:t>variable_name</a:t>
            </a:r>
            <a:r>
              <a:rPr lang="zh-CN" altLang="zh-CN" sz="2400" dirty="0"/>
              <a:t>为局部变量的名称，</a:t>
            </a:r>
            <a:r>
              <a:rPr lang="en-US" altLang="zh-CN" sz="2400" dirty="0" err="1"/>
              <a:t>DataType</a:t>
            </a:r>
            <a:r>
              <a:rPr lang="zh-CN" altLang="zh-CN" sz="2400" dirty="0"/>
              <a:t>为数据类型。</a:t>
            </a:r>
          </a:p>
          <a:p>
            <a:pPr algn="l"/>
            <a:r>
              <a:rPr lang="zh-CN" altLang="zh-CN" sz="2400" b="1" dirty="0"/>
              <a:t>实例</a:t>
            </a:r>
            <a:r>
              <a:rPr lang="en-US" altLang="zh-CN" sz="2400" b="1" dirty="0"/>
              <a:t>1</a:t>
            </a:r>
            <a:r>
              <a:rPr lang="zh-CN" altLang="zh-CN" sz="2400" b="1" dirty="0" smtClean="0"/>
              <a:t>：</a:t>
            </a:r>
            <a:endParaRPr lang="en-US" altLang="zh-CN" sz="2400" b="1" dirty="0" smtClean="0"/>
          </a:p>
          <a:p>
            <a:pPr algn="l"/>
            <a:r>
              <a:rPr lang="en-US" altLang="zh-CN" sz="2000" dirty="0" smtClean="0"/>
              <a:t>DECLARE </a:t>
            </a:r>
            <a:r>
              <a:rPr lang="en-US" altLang="zh-CN" sz="2000" dirty="0"/>
              <a:t>@name </a:t>
            </a:r>
            <a:r>
              <a:rPr lang="en-US" altLang="zh-CN" sz="2000" dirty="0" err="1"/>
              <a:t>varchar</a:t>
            </a:r>
            <a:r>
              <a:rPr lang="en-US" altLang="zh-CN" sz="2000" dirty="0"/>
              <a:t>(8)    --</a:t>
            </a:r>
            <a:r>
              <a:rPr lang="zh-CN" altLang="zh-CN" sz="2000" dirty="0"/>
              <a:t>声明一个存放学生的变量</a:t>
            </a:r>
            <a:r>
              <a:rPr lang="en-US" altLang="zh-CN" sz="2000" dirty="0"/>
              <a:t>name,</a:t>
            </a:r>
            <a:r>
              <a:rPr lang="zh-CN" altLang="zh-CN" sz="2000" dirty="0"/>
              <a:t>最多可以存放</a:t>
            </a:r>
            <a:r>
              <a:rPr lang="en-US" altLang="zh-CN" sz="2000" dirty="0"/>
              <a:t>8</a:t>
            </a:r>
            <a:r>
              <a:rPr lang="zh-CN" altLang="zh-CN" sz="2000" dirty="0"/>
              <a:t>个字符</a:t>
            </a:r>
          </a:p>
          <a:p>
            <a:pPr algn="l"/>
            <a:r>
              <a:rPr lang="en-US" altLang="zh-CN" sz="2000" dirty="0"/>
              <a:t>DECLARE @seat </a:t>
            </a:r>
            <a:r>
              <a:rPr lang="en-US" altLang="zh-CN" sz="2000" dirty="0" err="1"/>
              <a:t>int</a:t>
            </a:r>
            <a:r>
              <a:rPr lang="en-US" altLang="zh-CN" sz="2000" dirty="0"/>
              <a:t>           --</a:t>
            </a:r>
            <a:r>
              <a:rPr lang="zh-CN" altLang="zh-CN" sz="2000" dirty="0"/>
              <a:t>声明一个存放学生座位号的变量</a:t>
            </a:r>
            <a:r>
              <a:rPr lang="en-US" altLang="zh-CN" sz="2000" dirty="0"/>
              <a:t>seat</a:t>
            </a:r>
            <a:endParaRPr lang="zh-CN" altLang="zh-CN" sz="20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544" y="188640"/>
            <a:ext cx="4608512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kern="0" dirty="0" smtClean="0">
                <a:solidFill>
                  <a:schemeClr val="tx1"/>
                </a:solidFill>
              </a:rPr>
              <a:t>基础</a:t>
            </a:r>
            <a:r>
              <a:rPr lang="zh-CN" altLang="en-US" kern="0" dirty="0" smtClean="0">
                <a:solidFill>
                  <a:schemeClr val="tx1"/>
                </a:solidFill>
              </a:rPr>
              <a:t>知识</a:t>
            </a:r>
            <a:r>
              <a:rPr lang="en-US" altLang="zh-CN" kern="0" dirty="0" smtClean="0">
                <a:solidFill>
                  <a:schemeClr val="tx1"/>
                </a:solidFill>
              </a:rPr>
              <a:t>2</a:t>
            </a:r>
            <a:r>
              <a:rPr lang="zh-CN" altLang="en-US" kern="0" dirty="0" smtClean="0">
                <a:solidFill>
                  <a:schemeClr val="tx1"/>
                </a:solidFill>
              </a:rPr>
              <a:t>：</a:t>
            </a:r>
            <a:r>
              <a:rPr lang="zh-CN" altLang="en-US" dirty="0" smtClean="0">
                <a:solidFill>
                  <a:schemeClr val="tx1"/>
                </a:solidFill>
              </a:rPr>
              <a:t>变量</a:t>
            </a:r>
            <a:endParaRPr lang="en-US" altLang="zh-CN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84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8322" y="849966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000" dirty="0"/>
              <a:t>2</a:t>
            </a:r>
            <a:r>
              <a:rPr lang="zh-CN" altLang="zh-CN" sz="2000" dirty="0"/>
              <a:t>． </a:t>
            </a:r>
            <a:r>
              <a:rPr lang="zh-CN" altLang="zh-CN" sz="2000" dirty="0" smtClean="0"/>
              <a:t>全局变量</a:t>
            </a:r>
            <a:endParaRPr lang="zh-CN" altLang="zh-CN" sz="20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345420"/>
              </p:ext>
            </p:extLst>
          </p:nvPr>
        </p:nvGraphicFramePr>
        <p:xfrm>
          <a:off x="467544" y="2171285"/>
          <a:ext cx="7811828" cy="34563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05914"/>
                <a:gridCol w="3905914"/>
              </a:tblGrid>
              <a:tr h="3142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变量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含义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@@ERROR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最后一个</a:t>
                      </a:r>
                      <a:r>
                        <a:rPr lang="en-US" sz="1400" kern="100">
                          <a:effectLst/>
                        </a:rPr>
                        <a:t>T-SQL</a:t>
                      </a:r>
                      <a:r>
                        <a:rPr lang="zh-CN" sz="1400" kern="100">
                          <a:effectLst/>
                        </a:rPr>
                        <a:t>错误的错误号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@@IDENTITY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最后一次插入的标识值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@@LANGUAGE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当前使用的语言的名称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@@MAX_CONNECTIONS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可以创建的同时连接的最大数目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@@ROWCOUNT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受上一个</a:t>
                      </a:r>
                      <a:r>
                        <a:rPr lang="en-US" sz="1400" kern="100">
                          <a:effectLst/>
                        </a:rPr>
                        <a:t>SQL</a:t>
                      </a:r>
                      <a:r>
                        <a:rPr lang="zh-CN" sz="1400" kern="100">
                          <a:effectLst/>
                        </a:rPr>
                        <a:t>语句影响的行数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@@SERVERNAME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本地服务器的名称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@@SERVICENAME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该计算机上</a:t>
                      </a:r>
                      <a:r>
                        <a:rPr lang="en-US" sz="1400" kern="100">
                          <a:effectLst/>
                        </a:rPr>
                        <a:t>SQL</a:t>
                      </a:r>
                      <a:r>
                        <a:rPr lang="zh-CN" sz="1400" kern="100">
                          <a:effectLst/>
                        </a:rPr>
                        <a:t>服务器的名称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@@TIMETICKS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当前计算机上每刻度的微秒数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@@TRANSCOUNT	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当前连接打开的事务数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3142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@@VERSION	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SQL Server</a:t>
                      </a:r>
                      <a:r>
                        <a:rPr lang="zh-CN" sz="1400" kern="100" dirty="0">
                          <a:effectLst/>
                        </a:rPr>
                        <a:t>的版本信息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  <a:cs typeface="Mang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779912" y="1556792"/>
            <a:ext cx="15311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表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5-2  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全局变量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188640"/>
            <a:ext cx="4608512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kern="0" dirty="0" smtClean="0">
                <a:solidFill>
                  <a:schemeClr val="tx1"/>
                </a:solidFill>
              </a:rPr>
              <a:t>基础知识：</a:t>
            </a:r>
            <a:r>
              <a:rPr lang="zh-CN" altLang="en-US" dirty="0" smtClean="0">
                <a:solidFill>
                  <a:schemeClr val="tx1"/>
                </a:solidFill>
              </a:rPr>
              <a:t>变量</a:t>
            </a:r>
            <a:endParaRPr lang="en-US" altLang="zh-CN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1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三、批处理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38808" y="1556792"/>
            <a:ext cx="7992888" cy="1477328"/>
          </a:xfrm>
          <a:prstGeom prst="rect">
            <a:avLst/>
          </a:prstGeom>
          <a:ln cap="rnd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l"/>
            <a:r>
              <a:rPr lang="zh-CN" altLang="en-US" dirty="0"/>
              <a:t>批处理语句是一条或多条</a:t>
            </a:r>
            <a:r>
              <a:rPr lang="en-US" altLang="zh-CN" dirty="0"/>
              <a:t>SQL </a:t>
            </a:r>
            <a:r>
              <a:rPr lang="zh-CN" altLang="en-US" dirty="0"/>
              <a:t>语句的集合，</a:t>
            </a:r>
            <a:r>
              <a:rPr lang="en-US" altLang="zh-CN" dirty="0"/>
              <a:t>SQL Server </a:t>
            </a:r>
            <a:r>
              <a:rPr lang="zh-CN" altLang="en-US" dirty="0"/>
              <a:t>将批处理语句编译成一个</a:t>
            </a:r>
            <a:r>
              <a:rPr lang="zh-CN" altLang="en-US" dirty="0" smtClean="0"/>
              <a:t>可执行</a:t>
            </a:r>
            <a:r>
              <a:rPr lang="zh-CN" altLang="en-US" dirty="0"/>
              <a:t>单元，此单元称为执行计划。每个批处理可以编译成单个执行计划，从而提供</a:t>
            </a:r>
            <a:r>
              <a:rPr lang="zh-CN" altLang="en-US" dirty="0" smtClean="0"/>
              <a:t>执行效率</a:t>
            </a:r>
            <a:r>
              <a:rPr lang="zh-CN" altLang="en-US" dirty="0"/>
              <a:t>。如果批处理包含多条</a:t>
            </a:r>
            <a:r>
              <a:rPr lang="en-US" altLang="zh-CN" dirty="0"/>
              <a:t>SQL </a:t>
            </a:r>
            <a:r>
              <a:rPr lang="zh-CN" altLang="en-US" dirty="0"/>
              <a:t>语句，执行这些语句所需的所有优化的步骤将编译</a:t>
            </a:r>
            <a:r>
              <a:rPr lang="zh-CN" altLang="en-US" dirty="0" smtClean="0"/>
              <a:t>在单个</a:t>
            </a:r>
            <a:r>
              <a:rPr lang="zh-CN" altLang="en-US" dirty="0"/>
              <a:t>执行计划中</a:t>
            </a:r>
            <a:r>
              <a:rPr lang="zh-CN" altLang="en-US" dirty="0" smtClean="0"/>
              <a:t>。批处理</a:t>
            </a:r>
            <a:r>
              <a:rPr lang="zh-CN" altLang="en-US" dirty="0"/>
              <a:t>的主要好处就是能够简化数据库的管理。</a:t>
            </a:r>
            <a:endParaRPr lang="zh-CN" altLang="en-US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55053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62" y="188640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</a:t>
            </a:r>
            <a:r>
              <a:rPr lang="zh-CN" altLang="zh-CN" dirty="0" smtClean="0"/>
              <a:t>任务</a:t>
            </a:r>
            <a:r>
              <a:rPr lang="en-US" altLang="zh-CN" dirty="0"/>
              <a:t>1</a:t>
            </a:r>
            <a:r>
              <a:rPr lang="zh-CN" altLang="zh-CN" dirty="0"/>
              <a:t>：输出语句的使用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503040" y="1988840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000" b="1" dirty="0"/>
              <a:t>实例</a:t>
            </a:r>
            <a:r>
              <a:rPr lang="en-US" altLang="zh-CN" sz="2000" b="1" dirty="0"/>
              <a:t>1</a:t>
            </a:r>
            <a:r>
              <a:rPr lang="zh-CN" altLang="zh-CN" sz="2000" b="1" dirty="0" smtClean="0"/>
              <a:t>：</a:t>
            </a:r>
            <a:r>
              <a:rPr lang="zh-CN" altLang="en-US" sz="2000" dirty="0" smtClean="0"/>
              <a:t>实施</a:t>
            </a:r>
            <a:r>
              <a:rPr lang="zh-CN" altLang="en-US" sz="2000" dirty="0"/>
              <a:t>步骤如下</a:t>
            </a:r>
            <a:r>
              <a:rPr lang="zh-CN" altLang="en-US" sz="2000" dirty="0" smtClean="0"/>
              <a:t>：</a:t>
            </a:r>
            <a:endParaRPr lang="en-US" altLang="zh-CN" sz="2000" dirty="0"/>
          </a:p>
          <a:p>
            <a:pPr algn="l"/>
            <a:r>
              <a:rPr lang="zh-CN" altLang="en-US" sz="2000" dirty="0" smtClean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）在查询编辑器中输入如下代码：</a:t>
            </a:r>
          </a:p>
          <a:p>
            <a:pPr algn="l"/>
            <a:r>
              <a:rPr lang="en-US" altLang="zh-CN" sz="2000" dirty="0"/>
              <a:t>PRINT ' </a:t>
            </a:r>
            <a:r>
              <a:rPr lang="zh-CN" altLang="en-US" sz="2000" dirty="0"/>
              <a:t>本地服务器的名称：</a:t>
            </a:r>
            <a:r>
              <a:rPr lang="en-US" altLang="zh-CN" sz="2000" dirty="0"/>
              <a:t>'+@@SERVERNAME</a:t>
            </a:r>
          </a:p>
          <a:p>
            <a:pPr algn="l"/>
            <a:r>
              <a:rPr lang="en-US" altLang="zh-CN" sz="2000" dirty="0"/>
              <a:t>PRINT ' </a:t>
            </a:r>
            <a:r>
              <a:rPr lang="zh-CN" altLang="en-US" sz="2000" dirty="0"/>
              <a:t>计算机上数据库服务器的名称：</a:t>
            </a:r>
            <a:r>
              <a:rPr lang="en-US" altLang="zh-CN" sz="2000" dirty="0"/>
              <a:t>'+@@</a:t>
            </a:r>
            <a:r>
              <a:rPr lang="en-US" altLang="zh-CN" sz="2000" dirty="0" smtClean="0"/>
              <a:t>SERVICENAME</a:t>
            </a:r>
          </a:p>
          <a:p>
            <a:pPr algn="l"/>
            <a:r>
              <a:rPr lang="zh-CN" altLang="en-US" sz="2000" dirty="0" smtClean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）单击工具栏的按钮或者按</a:t>
            </a:r>
            <a:r>
              <a:rPr lang="en-US" altLang="zh-CN" sz="2000" dirty="0"/>
              <a:t>F5 </a:t>
            </a:r>
            <a:r>
              <a:rPr lang="zh-CN" altLang="en-US" sz="2000" dirty="0"/>
              <a:t>键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algn="l"/>
            <a:r>
              <a:rPr lang="zh-CN" altLang="en-US" sz="2000" dirty="0" smtClean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）执行后产生如图</a:t>
            </a:r>
            <a:r>
              <a:rPr lang="en-US" altLang="zh-CN" sz="2000" dirty="0"/>
              <a:t>5.1 </a:t>
            </a:r>
            <a:r>
              <a:rPr lang="zh-CN" altLang="en-US" sz="2000" dirty="0"/>
              <a:t>所示的消息。</a:t>
            </a:r>
            <a:endParaRPr lang="zh-CN" altLang="zh-CN" sz="2000" dirty="0"/>
          </a:p>
        </p:txBody>
      </p:sp>
      <p:sp>
        <p:nvSpPr>
          <p:cNvPr id="3" name="矩形 2"/>
          <p:cNvSpPr/>
          <p:nvPr/>
        </p:nvSpPr>
        <p:spPr>
          <a:xfrm>
            <a:off x="395536" y="1177045"/>
            <a:ext cx="634445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b="1" dirty="0" smtClean="0">
                <a:solidFill>
                  <a:srgbClr val="0000FF"/>
                </a:solidFill>
              </a:rPr>
              <a:t>子任务</a:t>
            </a:r>
            <a:r>
              <a:rPr lang="en-US" altLang="zh-CN" b="1" dirty="0" smtClean="0">
                <a:solidFill>
                  <a:srgbClr val="0000FF"/>
                </a:solidFill>
              </a:rPr>
              <a:t>1</a:t>
            </a:r>
            <a:r>
              <a:rPr lang="zh-CN" altLang="zh-CN" b="1" dirty="0">
                <a:solidFill>
                  <a:srgbClr val="0000FF"/>
                </a:solidFill>
              </a:rPr>
              <a:t>：</a:t>
            </a:r>
            <a:r>
              <a:rPr lang="en-US" altLang="zh-CN" b="1" dirty="0">
                <a:solidFill>
                  <a:srgbClr val="0000FF"/>
                </a:solidFill>
              </a:rPr>
              <a:t>PRINT</a:t>
            </a:r>
            <a:r>
              <a:rPr lang="zh-CN" altLang="zh-CN" b="1" dirty="0">
                <a:solidFill>
                  <a:srgbClr val="0000FF"/>
                </a:solidFill>
              </a:rPr>
              <a:t>语句的</a:t>
            </a:r>
            <a:r>
              <a:rPr lang="zh-CN" altLang="zh-CN" b="1" dirty="0" smtClean="0">
                <a:solidFill>
                  <a:srgbClr val="0000FF"/>
                </a:solidFill>
              </a:rPr>
              <a:t>使用</a:t>
            </a:r>
            <a:r>
              <a:rPr lang="en-US" altLang="zh-CN" b="1" dirty="0" smtClean="0">
                <a:solidFill>
                  <a:srgbClr val="0000FF"/>
                </a:solidFill>
              </a:rPr>
              <a:t>——</a:t>
            </a:r>
            <a:r>
              <a:rPr lang="zh-CN" altLang="en-US" sz="1600" dirty="0" smtClean="0"/>
              <a:t>输出</a:t>
            </a:r>
            <a:r>
              <a:rPr lang="zh-CN" altLang="en-US" sz="1600" dirty="0"/>
              <a:t>本地服务器的名称和计算机上数据库</a:t>
            </a:r>
            <a:r>
              <a:rPr lang="zh-CN" altLang="en-US" sz="1600" dirty="0" smtClean="0"/>
              <a:t>服务器</a:t>
            </a:r>
            <a:r>
              <a:rPr lang="zh-CN" altLang="en-US" sz="1600" dirty="0"/>
              <a:t>的</a:t>
            </a:r>
            <a:r>
              <a:rPr lang="zh-CN" altLang="en-US" sz="1600" dirty="0" smtClean="0"/>
              <a:t>名称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808"/>
            <a:ext cx="9361040" cy="463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47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62" y="188640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chemeClr val="tx1"/>
                </a:solidFill>
              </a:rPr>
              <a:t>子任务</a:t>
            </a:r>
            <a:r>
              <a:rPr lang="en-US" altLang="zh-CN" dirty="0" smtClean="0">
                <a:solidFill>
                  <a:schemeClr val="tx1"/>
                </a:solidFill>
              </a:rPr>
              <a:t>2</a:t>
            </a:r>
            <a:r>
              <a:rPr lang="zh-CN" altLang="zh-CN" dirty="0">
                <a:solidFill>
                  <a:schemeClr val="tx1"/>
                </a:solidFill>
              </a:rPr>
              <a:t>：查询语句的特殊</a:t>
            </a:r>
            <a:r>
              <a:rPr lang="zh-CN" altLang="zh-CN" dirty="0" smtClean="0">
                <a:solidFill>
                  <a:schemeClr val="tx1"/>
                </a:solidFill>
              </a:rPr>
              <a:t>应用</a:t>
            </a:r>
            <a:r>
              <a:rPr lang="en-US" altLang="zh-CN" dirty="0" smtClean="0">
                <a:solidFill>
                  <a:schemeClr val="tx1"/>
                </a:solidFill>
              </a:rPr>
              <a:t>——</a:t>
            </a:r>
            <a:r>
              <a:rPr lang="zh-CN" altLang="en-US" dirty="0"/>
              <a:t>输出本地服务器的名称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2162" y="908720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000" dirty="0">
                <a:solidFill>
                  <a:srgbClr val="FF0000"/>
                </a:solidFill>
              </a:rPr>
              <a:t>语法：</a:t>
            </a:r>
          </a:p>
          <a:p>
            <a:pPr algn="l"/>
            <a:r>
              <a:rPr lang="en-US" altLang="zh-CN" sz="2000" dirty="0"/>
              <a:t>SELECT  </a:t>
            </a:r>
            <a:r>
              <a:rPr lang="zh-CN" altLang="zh-CN" sz="2000" dirty="0"/>
              <a:t>局部变量</a:t>
            </a:r>
            <a:r>
              <a:rPr lang="en-US" altLang="zh-CN" sz="2000" dirty="0"/>
              <a:t>AS</a:t>
            </a:r>
            <a:r>
              <a:rPr lang="zh-CN" altLang="zh-CN" sz="2000" dirty="0"/>
              <a:t>自定义列名</a:t>
            </a:r>
          </a:p>
          <a:p>
            <a:pPr algn="l"/>
            <a:r>
              <a:rPr lang="zh-CN" altLang="zh-CN" sz="2000" dirty="0"/>
              <a:t>该方法就是查询语句的特殊应用</a:t>
            </a:r>
            <a:r>
              <a:rPr lang="en-US" altLang="zh-CN" sz="2000" dirty="0"/>
              <a:t>,</a:t>
            </a:r>
            <a:r>
              <a:rPr lang="zh-CN" altLang="zh-CN" sz="2000" dirty="0"/>
              <a:t>用于输出显示处理的数据结果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pPr algn="l"/>
            <a:r>
              <a:rPr lang="zh-CN" altLang="en-US" sz="2000" dirty="0" smtClean="0">
                <a:solidFill>
                  <a:srgbClr val="FF0000"/>
                </a:solidFill>
              </a:rPr>
              <a:t>实例：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pPr algn="l"/>
            <a:r>
              <a:rPr lang="zh-CN" altLang="en-US" sz="2000" dirty="0" smtClean="0"/>
              <a:t>（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）</a:t>
            </a:r>
            <a:r>
              <a:rPr lang="en-US" altLang="zh-CN" sz="2000" dirty="0" smtClean="0"/>
              <a:t>SELECT </a:t>
            </a:r>
            <a:r>
              <a:rPr lang="en-US" altLang="zh-CN" sz="2000" dirty="0"/>
              <a:t>@@SERVERNAME AS ' </a:t>
            </a:r>
            <a:r>
              <a:rPr lang="zh-CN" altLang="en-US" sz="2000" dirty="0"/>
              <a:t>服务器</a:t>
            </a:r>
            <a:r>
              <a:rPr lang="zh-CN" altLang="en-US" sz="2000" dirty="0" smtClean="0"/>
              <a:t>名称</a:t>
            </a:r>
            <a:r>
              <a:rPr lang="en-US" altLang="zh-CN" sz="2000" dirty="0" smtClean="0"/>
              <a:t>‘</a:t>
            </a:r>
          </a:p>
          <a:p>
            <a:pPr algn="l"/>
            <a:r>
              <a:rPr lang="zh-CN" altLang="en-US" sz="2000" dirty="0" smtClean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）单击工具栏的按钮或者按</a:t>
            </a:r>
            <a:r>
              <a:rPr lang="en-US" altLang="zh-CN" sz="2000" dirty="0"/>
              <a:t>F5 </a:t>
            </a:r>
            <a:r>
              <a:rPr lang="zh-CN" altLang="en-US" sz="2000" dirty="0"/>
              <a:t>键。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）查看结果，</a:t>
            </a:r>
            <a:r>
              <a:rPr lang="en-US" altLang="zh-CN" sz="2000" dirty="0"/>
              <a:t>SELECT </a:t>
            </a:r>
            <a:r>
              <a:rPr lang="zh-CN" altLang="en-US" sz="2000" dirty="0"/>
              <a:t>方法的结果将在网格窗口以表格方式显示。</a:t>
            </a:r>
            <a:endParaRPr lang="zh-CN" altLang="zh-CN" sz="2000" dirty="0"/>
          </a:p>
        </p:txBody>
      </p:sp>
      <p:pic>
        <p:nvPicPr>
          <p:cNvPr id="19458" name="Picture 2" descr="捕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54" y="3239629"/>
            <a:ext cx="626469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36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3818" y="188640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子任务</a:t>
            </a:r>
            <a:r>
              <a:rPr lang="en-US" altLang="zh-CN" dirty="0" smtClean="0"/>
              <a:t>3</a:t>
            </a:r>
            <a:r>
              <a:rPr lang="zh-CN" altLang="zh-CN" dirty="0"/>
              <a:t>：全局变量的使用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18572" y="1124744"/>
            <a:ext cx="80326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b="1" dirty="0" smtClean="0"/>
              <a:t>实例</a:t>
            </a:r>
            <a:r>
              <a:rPr lang="zh-CN" altLang="zh-CN" b="1" dirty="0" smtClean="0"/>
              <a:t>：</a:t>
            </a:r>
            <a:endParaRPr lang="en-US" altLang="zh-CN" b="1" dirty="0" smtClean="0"/>
          </a:p>
          <a:p>
            <a:pPr algn="l"/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）在查询编辑器中输入如下代码：</a:t>
            </a:r>
          </a:p>
          <a:p>
            <a:pPr algn="l"/>
            <a:r>
              <a:rPr lang="en-US" altLang="zh-CN" dirty="0"/>
              <a:t>USE </a:t>
            </a:r>
            <a:r>
              <a:rPr lang="en-US" altLang="zh-CN" dirty="0" err="1"/>
              <a:t>xjglxt</a:t>
            </a:r>
            <a:endParaRPr lang="en-US" altLang="zh-CN" dirty="0"/>
          </a:p>
          <a:p>
            <a:pPr algn="l"/>
            <a:r>
              <a:rPr lang="en-US" altLang="zh-CN" dirty="0"/>
              <a:t>/* </a:t>
            </a:r>
            <a:r>
              <a:rPr lang="zh-CN" altLang="en-US" dirty="0"/>
              <a:t>定义一个局部变量</a:t>
            </a:r>
            <a:r>
              <a:rPr lang="en-US" altLang="zh-CN" dirty="0"/>
              <a:t>@ERRORNO, </a:t>
            </a:r>
            <a:r>
              <a:rPr lang="zh-CN" altLang="en-US" dirty="0"/>
              <a:t>保存错误号*</a:t>
            </a:r>
            <a:r>
              <a:rPr lang="en-US" altLang="zh-CN" dirty="0"/>
              <a:t>/</a:t>
            </a:r>
          </a:p>
          <a:p>
            <a:pPr algn="l"/>
            <a:r>
              <a:rPr lang="en-US" altLang="zh-CN" dirty="0"/>
              <a:t>DECLARE @ERRORNO </a:t>
            </a:r>
            <a:r>
              <a:rPr lang="en-US" altLang="zh-CN" dirty="0" smtClean="0"/>
              <a:t>INT</a:t>
            </a:r>
          </a:p>
          <a:p>
            <a:pPr algn="l"/>
            <a:r>
              <a:rPr lang="en-US" altLang="zh-CN" dirty="0"/>
              <a:t>INSERT INTO </a:t>
            </a:r>
            <a:r>
              <a:rPr lang="en-US" altLang="zh-CN" dirty="0" err="1"/>
              <a:t>xsxxb</a:t>
            </a:r>
            <a:r>
              <a:rPr lang="en-US" altLang="zh-CN" dirty="0"/>
              <a:t> VALUES('201901008', ' </a:t>
            </a:r>
            <a:r>
              <a:rPr lang="zh-CN" altLang="en-US" dirty="0"/>
              <a:t>谢逊</a:t>
            </a:r>
            <a:r>
              <a:rPr lang="en-US" altLang="zh-CN" dirty="0"/>
              <a:t>', ' </a:t>
            </a:r>
            <a:r>
              <a:rPr lang="zh-CN" altLang="en-US" dirty="0"/>
              <a:t>男</a:t>
            </a:r>
            <a:r>
              <a:rPr lang="en-US" altLang="zh-CN" dirty="0"/>
              <a:t>', '1999-9-9', '</a:t>
            </a:r>
          </a:p>
          <a:p>
            <a:r>
              <a:rPr lang="zh-CN" altLang="en-US" dirty="0"/>
              <a:t>河南省驻马店市</a:t>
            </a:r>
            <a:r>
              <a:rPr lang="en-US" altLang="zh-CN" dirty="0"/>
              <a:t>', 'xiexun@126.com', '', '')</a:t>
            </a:r>
          </a:p>
          <a:p>
            <a:r>
              <a:rPr lang="en-US" altLang="zh-CN" dirty="0"/>
              <a:t>/* </a:t>
            </a:r>
            <a:r>
              <a:rPr lang="zh-CN" altLang="en-US" dirty="0"/>
              <a:t>把错误号临时保存起来*</a:t>
            </a:r>
            <a:r>
              <a:rPr lang="en-US" altLang="zh-CN" dirty="0"/>
              <a:t>/</a:t>
            </a:r>
          </a:p>
          <a:p>
            <a:pPr algn="l"/>
            <a:r>
              <a:rPr lang="en-US" altLang="zh-CN" dirty="0"/>
              <a:t>SET @ERRORNO = @@ERROR</a:t>
            </a:r>
          </a:p>
          <a:p>
            <a:r>
              <a:rPr lang="en-US" altLang="zh-CN" dirty="0"/>
              <a:t>/* </a:t>
            </a:r>
            <a:r>
              <a:rPr lang="zh-CN" altLang="en-US" dirty="0"/>
              <a:t>如果插入语句出错</a:t>
            </a:r>
            <a:r>
              <a:rPr lang="en-US" altLang="zh-CN" dirty="0"/>
              <a:t>, </a:t>
            </a:r>
            <a:r>
              <a:rPr lang="zh-CN" altLang="en-US" dirty="0"/>
              <a:t>输出出错信息及错误号*</a:t>
            </a:r>
            <a:r>
              <a:rPr lang="en-US" altLang="zh-CN" dirty="0"/>
              <a:t>/</a:t>
            </a:r>
          </a:p>
          <a:p>
            <a:pPr algn="l"/>
            <a:r>
              <a:rPr lang="en-US" altLang="zh-CN" dirty="0"/>
              <a:t>IF @ERRORNO &lt;&gt; 0</a:t>
            </a:r>
          </a:p>
          <a:p>
            <a:r>
              <a:rPr lang="en-US" altLang="zh-CN" dirty="0"/>
              <a:t>PRINT ' </a:t>
            </a:r>
            <a:r>
              <a:rPr lang="zh-CN" altLang="en-US" dirty="0"/>
              <a:t>插入数据错误！ </a:t>
            </a:r>
            <a:r>
              <a:rPr lang="en-US" altLang="zh-CN" dirty="0"/>
              <a:t>' + ' </a:t>
            </a:r>
            <a:r>
              <a:rPr lang="zh-CN" altLang="en-US" dirty="0"/>
              <a:t>错误号是 ：</a:t>
            </a:r>
            <a:r>
              <a:rPr lang="en-US" altLang="zh-CN" dirty="0"/>
              <a:t>'+CONVERT(</a:t>
            </a:r>
            <a:r>
              <a:rPr lang="en-US" altLang="zh-CN" dirty="0" err="1"/>
              <a:t>varchar</a:t>
            </a:r>
            <a:r>
              <a:rPr lang="en-US" altLang="zh-CN" dirty="0"/>
              <a:t>,@ERRORNO)</a:t>
            </a:r>
          </a:p>
          <a:p>
            <a:r>
              <a:rPr lang="en-US" altLang="zh-CN" dirty="0"/>
              <a:t>PRINT ' SQL Server </a:t>
            </a:r>
            <a:r>
              <a:rPr lang="zh-CN" altLang="en-US" dirty="0"/>
              <a:t>的版本是：</a:t>
            </a:r>
            <a:r>
              <a:rPr lang="en-US" altLang="zh-CN" dirty="0"/>
              <a:t>' +@@</a:t>
            </a:r>
            <a:r>
              <a:rPr lang="en-US" altLang="zh-CN" dirty="0" smtClean="0"/>
              <a:t>VERSION</a:t>
            </a:r>
          </a:p>
          <a:p>
            <a:pPr algn="l"/>
            <a:r>
              <a:rPr lang="zh-CN" altLang="en-US" dirty="0"/>
              <a:t>执行后产生如</a:t>
            </a:r>
            <a:r>
              <a:rPr lang="zh-CN" altLang="en-US" dirty="0" smtClean="0"/>
              <a:t>图所</a:t>
            </a:r>
            <a:r>
              <a:rPr lang="zh-CN" altLang="en-US" dirty="0"/>
              <a:t>示的消息。</a:t>
            </a:r>
            <a:endParaRPr lang="zh-CN" altLang="zh-CN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24" y="1022983"/>
            <a:ext cx="8835751" cy="481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6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560840" cy="864096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子任务</a:t>
            </a:r>
            <a:r>
              <a:rPr lang="en-US" altLang="zh-CN" dirty="0" smtClean="0">
                <a:solidFill>
                  <a:schemeClr val="tx1"/>
                </a:solidFill>
              </a:rPr>
              <a:t>4  </a:t>
            </a:r>
            <a:r>
              <a:rPr lang="zh-CN" altLang="en-US" dirty="0" smtClean="0">
                <a:solidFill>
                  <a:schemeClr val="tx1"/>
                </a:solidFill>
              </a:rPr>
              <a:t>局部变量</a:t>
            </a:r>
            <a:r>
              <a:rPr lang="zh-CN" altLang="en-US" dirty="0">
                <a:solidFill>
                  <a:schemeClr val="tx1"/>
                </a:solidFill>
              </a:rPr>
              <a:t>的</a:t>
            </a:r>
            <a:r>
              <a:rPr lang="zh-CN" altLang="en-US" dirty="0" smtClean="0">
                <a:solidFill>
                  <a:schemeClr val="tx1"/>
                </a:solidFill>
              </a:rPr>
              <a:t>使用</a:t>
            </a:r>
            <a:r>
              <a:rPr lang="en-US" altLang="zh-CN" dirty="0" smtClean="0">
                <a:solidFill>
                  <a:schemeClr val="tx1"/>
                </a:solidFill>
              </a:rPr>
              <a:t>——</a:t>
            </a:r>
            <a:r>
              <a:rPr lang="zh-CN" altLang="en-US" dirty="0" smtClean="0">
                <a:solidFill>
                  <a:schemeClr val="tx1"/>
                </a:solidFill>
              </a:rPr>
              <a:t>在</a:t>
            </a:r>
            <a:r>
              <a:rPr lang="en-US" altLang="zh-CN" dirty="0" err="1">
                <a:solidFill>
                  <a:schemeClr val="tx1"/>
                </a:solidFill>
              </a:rPr>
              <a:t>xsxxb</a:t>
            </a: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zh-CN" altLang="en-US" dirty="0">
                <a:solidFill>
                  <a:schemeClr val="tx1"/>
                </a:solidFill>
              </a:rPr>
              <a:t>表中根据座位号查找“赵敏”的左右同</a:t>
            </a:r>
            <a:r>
              <a:rPr lang="zh-CN" altLang="en-US" dirty="0" smtClean="0">
                <a:solidFill>
                  <a:schemeClr val="tx1"/>
                </a:solidFill>
              </a:rPr>
              <a:t>桌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0467" y="1124744"/>
            <a:ext cx="8683533" cy="5262979"/>
          </a:xfrm>
          <a:prstGeom prst="rect">
            <a:avLst/>
          </a:prstGeom>
          <a:ln cap="rnd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zh-CN" altLang="en-US" sz="2400" dirty="0" smtClean="0"/>
              <a:t>在</a:t>
            </a:r>
            <a:r>
              <a:rPr lang="zh-CN" altLang="en-US" sz="2400" dirty="0"/>
              <a:t>查询编辑器中输入如下代码：</a:t>
            </a:r>
          </a:p>
          <a:p>
            <a:pPr algn="l"/>
            <a:r>
              <a:rPr lang="en-US" altLang="zh-CN" sz="2400" dirty="0"/>
              <a:t>/* </a:t>
            </a:r>
            <a:r>
              <a:rPr lang="zh-CN" altLang="en-US" sz="2400" dirty="0"/>
              <a:t>第一步</a:t>
            </a:r>
            <a:r>
              <a:rPr lang="en-US" altLang="zh-CN" sz="2400" dirty="0"/>
              <a:t>, </a:t>
            </a:r>
            <a:r>
              <a:rPr lang="zh-CN" altLang="en-US" sz="2400" dirty="0"/>
              <a:t>找出</a:t>
            </a:r>
            <a:r>
              <a:rPr lang="en-US" altLang="zh-CN" sz="2400" dirty="0"/>
              <a:t>" </a:t>
            </a:r>
            <a:r>
              <a:rPr lang="zh-CN" altLang="en-US" sz="2400" dirty="0"/>
              <a:t>赵敏</a:t>
            </a:r>
            <a:r>
              <a:rPr lang="en-US" altLang="zh-CN" sz="2400" dirty="0"/>
              <a:t>" </a:t>
            </a:r>
            <a:r>
              <a:rPr lang="zh-CN" altLang="en-US" sz="2400" dirty="0"/>
              <a:t>的座位号</a:t>
            </a:r>
            <a:r>
              <a:rPr lang="en-US" altLang="zh-CN" sz="2400" dirty="0"/>
              <a:t>(</a:t>
            </a:r>
            <a:r>
              <a:rPr lang="en-US" altLang="zh-CN" sz="2400" dirty="0" err="1"/>
              <a:t>zwh</a:t>
            </a:r>
            <a:r>
              <a:rPr lang="en-US" altLang="zh-CN" sz="2400" dirty="0"/>
              <a:t>)*/</a:t>
            </a:r>
          </a:p>
          <a:p>
            <a:pPr algn="l"/>
            <a:r>
              <a:rPr lang="en-US" altLang="zh-CN" sz="2400" dirty="0"/>
              <a:t>DECLARE @name </a:t>
            </a:r>
            <a:r>
              <a:rPr lang="en-US" altLang="zh-CN" sz="2400" dirty="0" err="1"/>
              <a:t>varchar</a:t>
            </a:r>
            <a:r>
              <a:rPr lang="en-US" altLang="zh-CN" sz="2400" dirty="0"/>
              <a:t>(8) -- </a:t>
            </a:r>
            <a:r>
              <a:rPr lang="zh-CN" altLang="en-US" sz="2400" dirty="0"/>
              <a:t>定义一个学生姓名变量</a:t>
            </a:r>
          </a:p>
          <a:p>
            <a:pPr algn="l"/>
            <a:r>
              <a:rPr lang="en-US" altLang="zh-CN" sz="2400" dirty="0"/>
              <a:t>SET @name = ' </a:t>
            </a:r>
            <a:r>
              <a:rPr lang="zh-CN" altLang="en-US" sz="2400" dirty="0"/>
              <a:t>赵敏</a:t>
            </a:r>
            <a:r>
              <a:rPr lang="en-US" altLang="zh-CN" sz="2400" dirty="0"/>
              <a:t>' -- </a:t>
            </a:r>
            <a:r>
              <a:rPr lang="zh-CN" altLang="en-US" sz="2400" dirty="0"/>
              <a:t>使用</a:t>
            </a:r>
            <a:r>
              <a:rPr lang="en-US" altLang="zh-CN" sz="2400" dirty="0"/>
              <a:t>SET </a:t>
            </a:r>
            <a:r>
              <a:rPr lang="zh-CN" altLang="en-US" sz="2400" dirty="0" smtClean="0"/>
              <a:t>赋值</a:t>
            </a:r>
            <a:endParaRPr lang="en-US" altLang="zh-CN" sz="2400" dirty="0" smtClean="0"/>
          </a:p>
          <a:p>
            <a:pPr algn="l"/>
            <a:r>
              <a:rPr lang="en-US" altLang="zh-CN" sz="2400" dirty="0"/>
              <a:t>SELECT * FROM x </a:t>
            </a:r>
            <a:r>
              <a:rPr lang="en-US" altLang="zh-CN" sz="2400" dirty="0" err="1"/>
              <a:t>sxxb</a:t>
            </a:r>
            <a:r>
              <a:rPr lang="en-US" altLang="zh-CN" sz="2400" dirty="0"/>
              <a:t> WHERE </a:t>
            </a:r>
            <a:r>
              <a:rPr lang="en-US" altLang="zh-CN" sz="2400" dirty="0" err="1"/>
              <a:t>xm</a:t>
            </a:r>
            <a:r>
              <a:rPr lang="en-US" altLang="zh-CN" sz="2400" dirty="0"/>
              <a:t> = @name</a:t>
            </a:r>
          </a:p>
          <a:p>
            <a:pPr algn="l"/>
            <a:r>
              <a:rPr lang="en-US" altLang="zh-CN" sz="2400" dirty="0"/>
              <a:t>/* </a:t>
            </a:r>
            <a:r>
              <a:rPr lang="zh-CN" altLang="en-US" sz="2400" dirty="0"/>
              <a:t>第二步</a:t>
            </a:r>
            <a:r>
              <a:rPr lang="en-US" altLang="zh-CN" sz="2400" dirty="0"/>
              <a:t>, </a:t>
            </a:r>
            <a:r>
              <a:rPr lang="zh-CN" altLang="en-US" sz="2400" dirty="0"/>
              <a:t>对</a:t>
            </a:r>
            <a:r>
              <a:rPr lang="en-US" altLang="zh-CN" sz="2400" dirty="0"/>
              <a:t>" </a:t>
            </a:r>
            <a:r>
              <a:rPr lang="zh-CN" altLang="en-US" sz="2400" dirty="0"/>
              <a:t>赵敏</a:t>
            </a:r>
            <a:r>
              <a:rPr lang="en-US" altLang="zh-CN" sz="2400" dirty="0"/>
              <a:t>" </a:t>
            </a:r>
            <a:r>
              <a:rPr lang="zh-CN" altLang="en-US" sz="2400" dirty="0"/>
              <a:t>的座位号加</a:t>
            </a:r>
            <a:r>
              <a:rPr lang="en-US" altLang="zh-CN" sz="2400" dirty="0"/>
              <a:t>1 </a:t>
            </a:r>
            <a:r>
              <a:rPr lang="zh-CN" altLang="en-US" sz="2400" dirty="0"/>
              <a:t>或减</a:t>
            </a:r>
            <a:r>
              <a:rPr lang="en-US" altLang="zh-CN" sz="2400" dirty="0"/>
              <a:t>1, </a:t>
            </a:r>
            <a:r>
              <a:rPr lang="zh-CN" altLang="en-US" sz="2400" dirty="0"/>
              <a:t>找赵敏的左右同桌*</a:t>
            </a:r>
            <a:r>
              <a:rPr lang="en-US" altLang="zh-CN" sz="2400" dirty="0"/>
              <a:t>/</a:t>
            </a:r>
          </a:p>
          <a:p>
            <a:pPr algn="l"/>
            <a:r>
              <a:rPr lang="en-US" altLang="zh-CN" sz="2400" dirty="0"/>
              <a:t>DECLARE @seat 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 -- </a:t>
            </a:r>
            <a:r>
              <a:rPr lang="zh-CN" altLang="en-US" sz="2400" dirty="0"/>
              <a:t>座位号</a:t>
            </a:r>
          </a:p>
          <a:p>
            <a:pPr algn="l"/>
            <a:r>
              <a:rPr lang="en-US" altLang="zh-CN" sz="2400" dirty="0"/>
              <a:t>SELECT @seat = </a:t>
            </a:r>
            <a:r>
              <a:rPr lang="en-US" altLang="zh-CN" sz="2400" dirty="0" err="1"/>
              <a:t>zwh</a:t>
            </a:r>
            <a:r>
              <a:rPr lang="en-US" altLang="zh-CN" sz="2400" dirty="0"/>
              <a:t> FROM </a:t>
            </a:r>
            <a:r>
              <a:rPr lang="en-US" altLang="zh-CN" sz="2400" dirty="0" err="1"/>
              <a:t>xsxxb</a:t>
            </a:r>
            <a:r>
              <a:rPr lang="en-US" altLang="zh-CN" sz="2400" dirty="0"/>
              <a:t> -- </a:t>
            </a:r>
            <a:r>
              <a:rPr lang="zh-CN" altLang="en-US" sz="2400" dirty="0"/>
              <a:t>使用</a:t>
            </a:r>
            <a:r>
              <a:rPr lang="en-US" altLang="zh-CN" sz="2400" dirty="0"/>
              <a:t>SELECT </a:t>
            </a:r>
            <a:r>
              <a:rPr lang="zh-CN" altLang="en-US" sz="2400" dirty="0"/>
              <a:t>赋值</a:t>
            </a:r>
          </a:p>
          <a:p>
            <a:pPr algn="l"/>
            <a:r>
              <a:rPr lang="en-US" altLang="zh-CN" sz="2400" dirty="0"/>
              <a:t>WHERE </a:t>
            </a:r>
            <a:r>
              <a:rPr lang="en-US" altLang="zh-CN" sz="2400" dirty="0" err="1"/>
              <a:t>xm</a:t>
            </a:r>
            <a:r>
              <a:rPr lang="en-US" altLang="zh-CN" sz="2400" dirty="0"/>
              <a:t> = @name</a:t>
            </a:r>
          </a:p>
          <a:p>
            <a:pPr algn="l"/>
            <a:r>
              <a:rPr lang="en-US" altLang="zh-CN" sz="2400" dirty="0"/>
              <a:t>SELECT * FROM </a:t>
            </a:r>
            <a:r>
              <a:rPr lang="en-US" altLang="zh-CN" sz="2400" dirty="0" err="1"/>
              <a:t>xsxxb</a:t>
            </a:r>
            <a:endParaRPr lang="en-US" altLang="zh-CN" sz="2400" dirty="0"/>
          </a:p>
          <a:p>
            <a:pPr algn="l"/>
            <a:r>
              <a:rPr lang="en-US" altLang="zh-CN" sz="2400" dirty="0"/>
              <a:t>WHERE (</a:t>
            </a:r>
            <a:r>
              <a:rPr lang="en-US" altLang="zh-CN" sz="2400" dirty="0" err="1"/>
              <a:t>zwh</a:t>
            </a:r>
            <a:r>
              <a:rPr lang="en-US" altLang="zh-CN" sz="2400" dirty="0"/>
              <a:t> = @seat+1) OR (</a:t>
            </a:r>
            <a:r>
              <a:rPr lang="en-US" altLang="zh-CN" sz="2400" dirty="0" err="1"/>
              <a:t>zwh</a:t>
            </a:r>
            <a:r>
              <a:rPr lang="en-US" altLang="zh-CN" sz="2400" dirty="0"/>
              <a:t> = @seat-1)</a:t>
            </a:r>
          </a:p>
          <a:p>
            <a:pPr algn="l"/>
            <a:r>
              <a:rPr lang="en-US" altLang="zh-CN" sz="2400" dirty="0" smtClean="0"/>
              <a:t>GO</a:t>
            </a:r>
          </a:p>
          <a:p>
            <a:pPr algn="l"/>
            <a:r>
              <a:rPr lang="zh-CN" altLang="en-US" sz="2400" dirty="0"/>
              <a:t>运行结果如</a:t>
            </a:r>
            <a:r>
              <a:rPr lang="zh-CN" altLang="en-US" sz="2400" dirty="0" smtClean="0"/>
              <a:t>图所</a:t>
            </a:r>
            <a:r>
              <a:rPr lang="zh-CN" altLang="en-US" sz="2400" dirty="0"/>
              <a:t>示。</a:t>
            </a:r>
            <a:endParaRPr lang="zh-CN" altLang="en-US" sz="2400" dirty="0" smtClean="0"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06" y="1628800"/>
            <a:ext cx="8491501" cy="171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0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9547" y="188640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二</a:t>
            </a:r>
            <a:r>
              <a:rPr lang="zh-CN" altLang="zh-CN" dirty="0" smtClean="0"/>
              <a:t>：</a:t>
            </a:r>
            <a:r>
              <a:rPr lang="zh-CN" altLang="zh-CN" dirty="0"/>
              <a:t>逻辑控制语句的使用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43908" y="227687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400"/>
              <a:t>IF-ELSE</a:t>
            </a:r>
            <a:r>
              <a:rPr lang="zh-CN" altLang="zh-CN" sz="2400"/>
              <a:t>语句的语法为：</a:t>
            </a:r>
          </a:p>
          <a:p>
            <a:pPr algn="l"/>
            <a:r>
              <a:rPr lang="en-US" altLang="zh-CN" sz="2400"/>
              <a:t>IF</a:t>
            </a:r>
            <a:r>
              <a:rPr lang="zh-CN" altLang="zh-CN" sz="2400"/>
              <a:t>（条件）</a:t>
            </a:r>
          </a:p>
          <a:p>
            <a:pPr algn="l"/>
            <a:r>
              <a:rPr lang="en-US" altLang="zh-CN" sz="2400"/>
              <a:t>   </a:t>
            </a:r>
            <a:r>
              <a:rPr lang="zh-CN" altLang="zh-CN" sz="2400"/>
              <a:t>语句或语句块</a:t>
            </a:r>
          </a:p>
          <a:p>
            <a:pPr algn="l"/>
            <a:r>
              <a:rPr lang="en-US" altLang="zh-CN" sz="2400"/>
              <a:t>ELSE</a:t>
            </a:r>
            <a:endParaRPr lang="zh-CN" altLang="zh-CN" sz="2400"/>
          </a:p>
          <a:p>
            <a:pPr algn="l"/>
            <a:r>
              <a:rPr lang="en-US" altLang="zh-CN" sz="2400"/>
              <a:t>   </a:t>
            </a:r>
            <a:r>
              <a:rPr lang="zh-CN" altLang="zh-CN" sz="2400"/>
              <a:t>语句或语句块</a:t>
            </a:r>
          </a:p>
        </p:txBody>
      </p:sp>
      <p:sp>
        <p:nvSpPr>
          <p:cNvPr id="3" name="矩形 2"/>
          <p:cNvSpPr/>
          <p:nvPr/>
        </p:nvSpPr>
        <p:spPr>
          <a:xfrm>
            <a:off x="665139" y="1340768"/>
            <a:ext cx="372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0000FF"/>
                </a:solidFill>
              </a:rPr>
              <a:t>子任务</a:t>
            </a:r>
            <a:r>
              <a:rPr lang="en-US" altLang="zh-CN" b="1" dirty="0">
                <a:solidFill>
                  <a:srgbClr val="0000FF"/>
                </a:solidFill>
              </a:rPr>
              <a:t>1</a:t>
            </a:r>
            <a:r>
              <a:rPr lang="zh-CN" altLang="zh-CN" b="1" dirty="0">
                <a:solidFill>
                  <a:srgbClr val="0000FF"/>
                </a:solidFill>
              </a:rPr>
              <a:t>：</a:t>
            </a:r>
            <a:r>
              <a:rPr lang="en-US" altLang="zh-CN" b="1" dirty="0">
                <a:solidFill>
                  <a:srgbClr val="0000FF"/>
                </a:solidFill>
              </a:rPr>
              <a:t>IF-ELSE</a:t>
            </a:r>
            <a:r>
              <a:rPr lang="zh-CN" altLang="zh-CN" b="1" dirty="0">
                <a:solidFill>
                  <a:srgbClr val="0000FF"/>
                </a:solidFill>
              </a:rPr>
              <a:t>条件语句的使用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1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子任务</a:t>
            </a:r>
            <a:r>
              <a:rPr lang="en-US" altLang="zh-CN"/>
              <a:t>1</a:t>
            </a:r>
            <a:r>
              <a:rPr lang="zh-CN" altLang="zh-CN"/>
              <a:t>：</a:t>
            </a:r>
            <a:r>
              <a:rPr lang="en-US" altLang="zh-CN"/>
              <a:t>IF-ELSE</a:t>
            </a:r>
            <a:r>
              <a:rPr lang="zh-CN" altLang="zh-CN"/>
              <a:t>条件语句的使用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395536" y="980728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b="1" dirty="0"/>
              <a:t>实例</a:t>
            </a:r>
            <a:r>
              <a:rPr lang="en-US" altLang="zh-CN" sz="2400" b="1" dirty="0"/>
              <a:t>1</a:t>
            </a:r>
            <a:r>
              <a:rPr lang="zh-CN" altLang="zh-CN" sz="2400" b="1" dirty="0"/>
              <a:t>：</a:t>
            </a:r>
            <a:endParaRPr lang="zh-CN" altLang="zh-CN" sz="2400" dirty="0"/>
          </a:p>
          <a:p>
            <a:pPr algn="l"/>
            <a:r>
              <a:rPr lang="zh-CN" altLang="en-US" sz="2400" dirty="0"/>
              <a:t>要求：统计并显示“数据库”课程的考试平均分，如果在</a:t>
            </a:r>
            <a:r>
              <a:rPr lang="en-US" altLang="zh-CN" sz="2400" dirty="0"/>
              <a:t>70 </a:t>
            </a:r>
            <a:r>
              <a:rPr lang="zh-CN" altLang="en-US" sz="2400" dirty="0"/>
              <a:t>以上，显示“成绩优秀”</a:t>
            </a:r>
            <a:r>
              <a:rPr lang="zh-CN" altLang="en-US" sz="2400" dirty="0" smtClean="0"/>
              <a:t>，并</a:t>
            </a:r>
            <a:r>
              <a:rPr lang="zh-CN" altLang="en-US" sz="2400" dirty="0"/>
              <a:t>显示前</a:t>
            </a:r>
            <a:r>
              <a:rPr lang="en-US" altLang="zh-CN" sz="2400" dirty="0"/>
              <a:t>3 </a:t>
            </a:r>
            <a:r>
              <a:rPr lang="zh-CN" altLang="en-US" sz="2400" dirty="0"/>
              <a:t>名学生的考试信息。如果在</a:t>
            </a:r>
            <a:r>
              <a:rPr lang="en-US" altLang="zh-CN" sz="2400" dirty="0"/>
              <a:t>70 </a:t>
            </a:r>
            <a:r>
              <a:rPr lang="zh-CN" altLang="en-US" sz="2400" dirty="0"/>
              <a:t>以下，显示“本班成绩较差”，并显示后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名</a:t>
            </a:r>
            <a:r>
              <a:rPr lang="zh-CN" altLang="en-US" sz="2400" dirty="0"/>
              <a:t>学生的考试信息。</a:t>
            </a:r>
            <a:endParaRPr lang="en-US" altLang="zh-CN" sz="2400" dirty="0" smtClean="0"/>
          </a:p>
          <a:p>
            <a:pPr algn="l"/>
            <a:r>
              <a:rPr lang="zh-CN" altLang="zh-CN" sz="2400" dirty="0" smtClean="0"/>
              <a:t>分析</a:t>
            </a:r>
            <a:r>
              <a:rPr lang="zh-CN" altLang="zh-CN" sz="2400" dirty="0"/>
              <a:t>：</a:t>
            </a:r>
          </a:p>
          <a:p>
            <a:pPr algn="l"/>
            <a:r>
              <a:rPr lang="zh-CN" altLang="zh-CN" sz="2400" dirty="0"/>
              <a:t>第一步，统计平均成绩存入临时</a:t>
            </a:r>
            <a:r>
              <a:rPr lang="zh-CN" altLang="zh-CN" sz="2400" dirty="0" smtClean="0"/>
              <a:t>变量</a:t>
            </a:r>
            <a:endParaRPr lang="zh-CN" altLang="zh-CN" sz="2400" dirty="0"/>
          </a:p>
          <a:p>
            <a:pPr algn="l"/>
            <a:r>
              <a:rPr lang="zh-CN" altLang="zh-CN" sz="2400" dirty="0"/>
              <a:t>第二步，用</a:t>
            </a:r>
            <a:r>
              <a:rPr lang="en-US" altLang="zh-CN" sz="2400" dirty="0"/>
              <a:t>IF-ELSE</a:t>
            </a:r>
            <a:r>
              <a:rPr lang="zh-CN" altLang="zh-CN" sz="2400" dirty="0" smtClean="0"/>
              <a:t>判断</a:t>
            </a:r>
            <a:r>
              <a:rPr lang="zh-CN" altLang="en-US" sz="2400" dirty="0" smtClean="0"/>
              <a:t>，并按条件检索学生考试信息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5639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260648"/>
            <a:ext cx="885698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000" dirty="0"/>
              <a:t>USE </a:t>
            </a:r>
            <a:r>
              <a:rPr lang="en-US" altLang="zh-CN" sz="2000" dirty="0" err="1" smtClean="0"/>
              <a:t>xjglxt</a:t>
            </a:r>
            <a:r>
              <a:rPr lang="en-US" altLang="zh-CN" sz="2000" dirty="0" smtClean="0"/>
              <a:t>     /* </a:t>
            </a:r>
            <a:r>
              <a:rPr lang="zh-CN" altLang="en-US" sz="2000" dirty="0"/>
              <a:t>第一步</a:t>
            </a:r>
            <a:r>
              <a:rPr lang="en-US" altLang="zh-CN" sz="2000" dirty="0"/>
              <a:t>, </a:t>
            </a:r>
            <a:r>
              <a:rPr lang="zh-CN" altLang="en-US" sz="2000" dirty="0"/>
              <a:t>统计平均成绩存入临时变量</a:t>
            </a:r>
            <a:r>
              <a:rPr lang="en-US" altLang="zh-CN" sz="2000" dirty="0"/>
              <a:t>, </a:t>
            </a:r>
            <a:r>
              <a:rPr lang="zh-CN" altLang="en-US" sz="2000" dirty="0"/>
              <a:t>并输出*</a:t>
            </a:r>
            <a:r>
              <a:rPr lang="en-US" altLang="zh-CN" sz="2000" dirty="0"/>
              <a:t>/</a:t>
            </a:r>
          </a:p>
          <a:p>
            <a:pPr algn="l"/>
            <a:r>
              <a:rPr lang="en-US" altLang="zh-CN" sz="2000" dirty="0"/>
              <a:t>DECLARE @</a:t>
            </a:r>
            <a:r>
              <a:rPr lang="en-US" altLang="zh-CN" sz="2000" dirty="0" err="1"/>
              <a:t>myavg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float</a:t>
            </a:r>
            <a:endParaRPr lang="en-US" altLang="zh-CN" sz="2000" dirty="0"/>
          </a:p>
          <a:p>
            <a:pPr algn="l"/>
            <a:r>
              <a:rPr lang="en-US" altLang="zh-CN" sz="2000" dirty="0"/>
              <a:t>SELECT @</a:t>
            </a:r>
            <a:r>
              <a:rPr lang="en-US" altLang="zh-CN" sz="2000" dirty="0" err="1"/>
              <a:t>myavg</a:t>
            </a:r>
            <a:r>
              <a:rPr lang="en-US" altLang="zh-CN" sz="2000" dirty="0"/>
              <a:t> = AVG(</a:t>
            </a:r>
            <a:r>
              <a:rPr lang="en-US" altLang="zh-CN" sz="2000" dirty="0" err="1"/>
              <a:t>cj</a:t>
            </a:r>
            <a:r>
              <a:rPr lang="en-US" altLang="zh-CN" sz="2000" dirty="0"/>
              <a:t>) FROM </a:t>
            </a:r>
            <a:r>
              <a:rPr lang="en-US" altLang="zh-CN" sz="2000" dirty="0" err="1"/>
              <a:t>cjb</a:t>
            </a:r>
            <a:endParaRPr lang="en-US" altLang="zh-CN" sz="2000" dirty="0"/>
          </a:p>
          <a:p>
            <a:pPr algn="l"/>
            <a:r>
              <a:rPr lang="en-US" altLang="zh-CN" sz="2000" dirty="0"/>
              <a:t>WHERE </a:t>
            </a:r>
            <a:r>
              <a:rPr lang="en-US" altLang="zh-CN" sz="2000" dirty="0" err="1"/>
              <a:t>kcbh</a:t>
            </a:r>
            <a:r>
              <a:rPr lang="en-US" altLang="zh-CN" sz="2000" dirty="0"/>
              <a:t> = (SELECT </a:t>
            </a:r>
            <a:r>
              <a:rPr lang="en-US" altLang="zh-CN" sz="2000" dirty="0" err="1"/>
              <a:t>kcbh</a:t>
            </a:r>
            <a:r>
              <a:rPr lang="en-US" altLang="zh-CN" sz="2000" dirty="0"/>
              <a:t> FROM </a:t>
            </a:r>
            <a:r>
              <a:rPr lang="en-US" altLang="zh-CN" sz="2000" dirty="0" err="1"/>
              <a:t>kcxxb</a:t>
            </a:r>
            <a:r>
              <a:rPr lang="en-US" altLang="zh-CN" sz="2000" dirty="0"/>
              <a:t> WHERE </a:t>
            </a:r>
            <a:r>
              <a:rPr lang="en-US" altLang="zh-CN" sz="2000" dirty="0" err="1"/>
              <a:t>kcmc</a:t>
            </a:r>
            <a:r>
              <a:rPr lang="en-US" altLang="zh-CN" sz="2000" dirty="0"/>
              <a:t> = ' </a:t>
            </a:r>
            <a:r>
              <a:rPr lang="zh-CN" altLang="en-US" sz="2000" dirty="0"/>
              <a:t>数据库技术</a:t>
            </a:r>
            <a:r>
              <a:rPr lang="en-US" altLang="zh-CN" sz="2000" dirty="0"/>
              <a:t>')</a:t>
            </a:r>
          </a:p>
          <a:p>
            <a:pPr algn="l"/>
            <a:r>
              <a:rPr lang="en-US" altLang="zh-CN" sz="2000" dirty="0"/>
              <a:t>PRINT ' </a:t>
            </a:r>
            <a:r>
              <a:rPr lang="zh-CN" altLang="en-US" sz="2000" dirty="0"/>
              <a:t>本班平均分为： </a:t>
            </a:r>
            <a:r>
              <a:rPr lang="en-US" altLang="zh-CN" sz="2000" dirty="0"/>
              <a:t>' +CONVERT(VARCHAR(5),@</a:t>
            </a:r>
            <a:r>
              <a:rPr lang="en-US" altLang="zh-CN" sz="2000" dirty="0" err="1"/>
              <a:t>myavg</a:t>
            </a:r>
            <a:r>
              <a:rPr lang="en-US" altLang="zh-CN" sz="2000" dirty="0"/>
              <a:t>)</a:t>
            </a:r>
          </a:p>
          <a:p>
            <a:pPr algn="l"/>
            <a:r>
              <a:rPr lang="en-US" altLang="zh-CN" sz="2000" dirty="0"/>
              <a:t>/* </a:t>
            </a:r>
            <a:r>
              <a:rPr lang="zh-CN" altLang="en-US" sz="2000" dirty="0"/>
              <a:t>用</a:t>
            </a:r>
            <a:r>
              <a:rPr lang="en-US" altLang="zh-CN" sz="2000" dirty="0"/>
              <a:t>IF-ELSE </a:t>
            </a:r>
            <a:r>
              <a:rPr lang="zh-CN" altLang="en-US" sz="2000" dirty="0"/>
              <a:t>判断</a:t>
            </a:r>
            <a:r>
              <a:rPr lang="en-US" altLang="zh-CN" sz="2000" dirty="0"/>
              <a:t>, </a:t>
            </a:r>
            <a:r>
              <a:rPr lang="zh-CN" altLang="en-US" sz="2000" dirty="0"/>
              <a:t>输出结果*</a:t>
            </a:r>
            <a:r>
              <a:rPr lang="en-US" altLang="zh-CN" sz="2000" dirty="0"/>
              <a:t>/</a:t>
            </a:r>
          </a:p>
          <a:p>
            <a:pPr algn="l"/>
            <a:r>
              <a:rPr lang="en-US" altLang="zh-CN" sz="2000" dirty="0"/>
              <a:t>IF(@</a:t>
            </a:r>
            <a:r>
              <a:rPr lang="en-US" altLang="zh-CN" sz="2000" dirty="0" err="1"/>
              <a:t>myavg</a:t>
            </a:r>
            <a:r>
              <a:rPr lang="en-US" altLang="zh-CN" sz="2000" dirty="0"/>
              <a:t>&gt;70)</a:t>
            </a:r>
          </a:p>
          <a:p>
            <a:pPr algn="l"/>
            <a:r>
              <a:rPr lang="en-US" altLang="zh-CN" sz="2000" dirty="0"/>
              <a:t>BEGIN</a:t>
            </a:r>
          </a:p>
          <a:p>
            <a:pPr algn="l"/>
            <a:r>
              <a:rPr lang="en-US" altLang="zh-CN" sz="2000" dirty="0"/>
              <a:t>PRINT ' </a:t>
            </a:r>
            <a:r>
              <a:rPr lang="zh-CN" altLang="en-US" sz="2000" dirty="0"/>
              <a:t>本班</a:t>
            </a:r>
            <a:r>
              <a:rPr lang="en-US" altLang="zh-CN" sz="2000" dirty="0"/>
              <a:t>" </a:t>
            </a:r>
            <a:r>
              <a:rPr lang="zh-CN" altLang="en-US" sz="2000" dirty="0"/>
              <a:t>数据库管理</a:t>
            </a:r>
            <a:r>
              <a:rPr lang="en-US" altLang="zh-CN" sz="2000" dirty="0"/>
              <a:t>" </a:t>
            </a:r>
            <a:r>
              <a:rPr lang="zh-CN" altLang="en-US" sz="2000" dirty="0"/>
              <a:t>考试成绩优秀</a:t>
            </a:r>
            <a:r>
              <a:rPr lang="en-US" altLang="zh-CN" sz="2000" dirty="0"/>
              <a:t>, </a:t>
            </a:r>
            <a:r>
              <a:rPr lang="zh-CN" altLang="en-US" sz="2000" dirty="0"/>
              <a:t>前三名的成绩为：</a:t>
            </a:r>
            <a:r>
              <a:rPr lang="en-US" altLang="zh-CN" sz="2000" dirty="0"/>
              <a:t>'</a:t>
            </a:r>
          </a:p>
          <a:p>
            <a:pPr algn="l"/>
            <a:r>
              <a:rPr lang="en-US" altLang="zh-CN" sz="2000" dirty="0"/>
              <a:t>SELECT TOP 3 * FROM </a:t>
            </a:r>
            <a:r>
              <a:rPr lang="en-US" altLang="zh-CN" sz="2000" dirty="0" err="1"/>
              <a:t>cjb</a:t>
            </a:r>
            <a:endParaRPr lang="en-US" altLang="zh-CN" sz="2000" dirty="0"/>
          </a:p>
          <a:p>
            <a:pPr algn="l"/>
            <a:r>
              <a:rPr lang="en-US" altLang="zh-CN" sz="2000" dirty="0"/>
              <a:t>WHERE </a:t>
            </a:r>
            <a:r>
              <a:rPr lang="en-US" altLang="zh-CN" sz="2000" dirty="0" err="1"/>
              <a:t>kcbh</a:t>
            </a:r>
            <a:r>
              <a:rPr lang="en-US" altLang="zh-CN" sz="2000" dirty="0"/>
              <a:t> = (SELECT </a:t>
            </a:r>
            <a:r>
              <a:rPr lang="en-US" altLang="zh-CN" sz="2000" dirty="0" err="1"/>
              <a:t>kcbh</a:t>
            </a:r>
            <a:r>
              <a:rPr lang="en-US" altLang="zh-CN" sz="2000" dirty="0"/>
              <a:t> FROM </a:t>
            </a:r>
            <a:r>
              <a:rPr lang="en-US" altLang="zh-CN" sz="2000" dirty="0" err="1"/>
              <a:t>kcxxb</a:t>
            </a:r>
            <a:r>
              <a:rPr lang="en-US" altLang="zh-CN" sz="2000" dirty="0"/>
              <a:t> WHERE </a:t>
            </a:r>
            <a:r>
              <a:rPr lang="en-US" altLang="zh-CN" sz="2000" dirty="0" err="1"/>
              <a:t>kcmc</a:t>
            </a:r>
            <a:r>
              <a:rPr lang="en-US" altLang="zh-CN" sz="2000" dirty="0"/>
              <a:t> = ' </a:t>
            </a:r>
            <a:r>
              <a:rPr lang="zh-CN" altLang="en-US" sz="2000" dirty="0"/>
              <a:t>数据库技术</a:t>
            </a:r>
            <a:r>
              <a:rPr lang="en-US" altLang="zh-CN" sz="2000" dirty="0"/>
              <a:t>')</a:t>
            </a:r>
          </a:p>
          <a:p>
            <a:pPr algn="l"/>
            <a:r>
              <a:rPr lang="en-US" altLang="zh-CN" sz="2000" dirty="0"/>
              <a:t>ORDER BY </a:t>
            </a:r>
            <a:r>
              <a:rPr lang="en-US" altLang="zh-CN" sz="2000" dirty="0" err="1"/>
              <a:t>cj</a:t>
            </a:r>
            <a:r>
              <a:rPr lang="en-US" altLang="zh-CN" sz="2000" dirty="0"/>
              <a:t> DESC</a:t>
            </a:r>
          </a:p>
          <a:p>
            <a:pPr algn="l"/>
            <a:r>
              <a:rPr lang="en-US" altLang="zh-CN" sz="2000" dirty="0"/>
              <a:t>END</a:t>
            </a:r>
          </a:p>
          <a:p>
            <a:pPr algn="l"/>
            <a:r>
              <a:rPr lang="en-US" altLang="zh-CN" sz="2000" dirty="0"/>
              <a:t>ELSE</a:t>
            </a:r>
          </a:p>
          <a:p>
            <a:pPr algn="l"/>
            <a:r>
              <a:rPr lang="en-US" altLang="zh-CN" sz="2000" dirty="0"/>
              <a:t>BEGIN</a:t>
            </a:r>
          </a:p>
          <a:p>
            <a:pPr algn="l"/>
            <a:r>
              <a:rPr lang="en-US" altLang="zh-CN" sz="2000" dirty="0"/>
              <a:t>PRINT ' </a:t>
            </a:r>
            <a:r>
              <a:rPr lang="zh-CN" altLang="en-US" sz="2000" dirty="0"/>
              <a:t>本班</a:t>
            </a:r>
            <a:r>
              <a:rPr lang="en-US" altLang="zh-CN" sz="2000" dirty="0"/>
              <a:t>" </a:t>
            </a:r>
            <a:r>
              <a:rPr lang="zh-CN" altLang="en-US" sz="2000" dirty="0"/>
              <a:t>数据库技术</a:t>
            </a:r>
            <a:r>
              <a:rPr lang="en-US" altLang="zh-CN" sz="2000" dirty="0"/>
              <a:t>" </a:t>
            </a:r>
            <a:r>
              <a:rPr lang="zh-CN" altLang="en-US" sz="2000" dirty="0"/>
              <a:t>考试成绩较差</a:t>
            </a:r>
            <a:r>
              <a:rPr lang="en-US" altLang="zh-CN" sz="2000" dirty="0"/>
              <a:t>, </a:t>
            </a:r>
            <a:r>
              <a:rPr lang="zh-CN" altLang="en-US" sz="2000" dirty="0"/>
              <a:t>后三名的成绩为</a:t>
            </a:r>
            <a:r>
              <a:rPr lang="en-US" altLang="zh-CN" sz="2000" dirty="0"/>
              <a:t>'</a:t>
            </a:r>
          </a:p>
          <a:p>
            <a:pPr algn="l"/>
            <a:r>
              <a:rPr lang="en-US" altLang="zh-CN" sz="2000" dirty="0"/>
              <a:t>SELECT TOP 3 * FROM </a:t>
            </a:r>
            <a:r>
              <a:rPr lang="en-US" altLang="zh-CN" sz="2000" dirty="0" err="1"/>
              <a:t>cjb</a:t>
            </a:r>
            <a:endParaRPr lang="en-US" altLang="zh-CN" sz="2000" dirty="0"/>
          </a:p>
          <a:p>
            <a:pPr algn="l"/>
            <a:r>
              <a:rPr lang="en-US" altLang="zh-CN" sz="2000" dirty="0"/>
              <a:t>WHERE </a:t>
            </a:r>
            <a:r>
              <a:rPr lang="en-US" altLang="zh-CN" sz="2000" dirty="0" err="1"/>
              <a:t>kcbh</a:t>
            </a:r>
            <a:r>
              <a:rPr lang="en-US" altLang="zh-CN" sz="2000" dirty="0"/>
              <a:t> = (SELECT </a:t>
            </a:r>
            <a:r>
              <a:rPr lang="en-US" altLang="zh-CN" sz="2000" dirty="0" err="1"/>
              <a:t>kcbh</a:t>
            </a:r>
            <a:r>
              <a:rPr lang="en-US" altLang="zh-CN" sz="2000" dirty="0"/>
              <a:t> FROM </a:t>
            </a:r>
            <a:r>
              <a:rPr lang="en-US" altLang="zh-CN" sz="2000" dirty="0" err="1"/>
              <a:t>kcxxb</a:t>
            </a:r>
            <a:r>
              <a:rPr lang="en-US" altLang="zh-CN" sz="2000" dirty="0"/>
              <a:t> WHERE </a:t>
            </a:r>
            <a:r>
              <a:rPr lang="en-US" altLang="zh-CN" sz="2000" dirty="0" err="1"/>
              <a:t>kcmc</a:t>
            </a:r>
            <a:r>
              <a:rPr lang="en-US" altLang="zh-CN" sz="2000" dirty="0"/>
              <a:t> = ' </a:t>
            </a:r>
            <a:r>
              <a:rPr lang="zh-CN" altLang="en-US" sz="2000" dirty="0"/>
              <a:t>数据库技术</a:t>
            </a:r>
            <a:r>
              <a:rPr lang="en-US" altLang="zh-CN" sz="2000" dirty="0"/>
              <a:t>')</a:t>
            </a:r>
          </a:p>
          <a:p>
            <a:pPr algn="l"/>
            <a:r>
              <a:rPr lang="en-US" altLang="zh-CN" sz="2000" dirty="0"/>
              <a:t>ORDER BY </a:t>
            </a:r>
            <a:r>
              <a:rPr lang="en-US" altLang="zh-CN" sz="2000" dirty="0" err="1" smtClean="0"/>
              <a:t>cj</a:t>
            </a:r>
            <a:endParaRPr lang="en-US" altLang="zh-CN" sz="2000" dirty="0" smtClean="0"/>
          </a:p>
          <a:p>
            <a:pPr algn="l"/>
            <a:r>
              <a:rPr lang="en-US" altLang="zh-CN" sz="2000" dirty="0" smtClean="0"/>
              <a:t>END         </a:t>
            </a:r>
            <a:r>
              <a:rPr lang="zh-CN" altLang="en-US" sz="2000" dirty="0" smtClean="0"/>
              <a:t>执行</a:t>
            </a:r>
            <a:r>
              <a:rPr lang="zh-CN" altLang="en-US" sz="2000" dirty="0"/>
              <a:t>后的结果如</a:t>
            </a:r>
            <a:r>
              <a:rPr lang="zh-CN" altLang="en-US" sz="2000" dirty="0" smtClean="0"/>
              <a:t>图所</a:t>
            </a:r>
            <a:r>
              <a:rPr lang="zh-CN" altLang="en-US" sz="2000" dirty="0"/>
              <a:t>示</a:t>
            </a:r>
            <a:endParaRPr lang="zh-CN" altLang="zh-CN" sz="2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4079"/>
            <a:ext cx="8109001" cy="660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0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276474"/>
            <a:ext cx="6705600" cy="79248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zh-CN" dirty="0">
                <a:solidFill>
                  <a:srgbClr val="0000FF"/>
                </a:solidFill>
              </a:rPr>
              <a:t>项目五</a:t>
            </a:r>
            <a:r>
              <a:rPr lang="en-US" altLang="zh-CN" dirty="0">
                <a:solidFill>
                  <a:srgbClr val="0000FF"/>
                </a:solidFill>
              </a:rPr>
              <a:t>  </a:t>
            </a:r>
            <a:r>
              <a:rPr lang="zh-CN" altLang="zh-CN" dirty="0" smtClean="0">
                <a:solidFill>
                  <a:srgbClr val="0000FF"/>
                </a:solidFill>
              </a:rPr>
              <a:t>进行</a:t>
            </a:r>
            <a:r>
              <a:rPr lang="en-US" altLang="zh-CN" dirty="0">
                <a:solidFill>
                  <a:srgbClr val="0000FF"/>
                </a:solidFill>
              </a:rPr>
              <a:t>Transact-SQL</a:t>
            </a:r>
            <a:r>
              <a:rPr lang="zh-CN" altLang="zh-CN" dirty="0" smtClean="0">
                <a:solidFill>
                  <a:srgbClr val="0000FF"/>
                </a:solidFill>
              </a:rPr>
              <a:t>程序设计</a:t>
            </a:r>
            <a:endParaRPr lang="zh-CN" altLang="en-US" dirty="0" smtClean="0">
              <a:solidFill>
                <a:srgbClr val="0000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子任务</a:t>
            </a:r>
            <a:r>
              <a:rPr lang="en-US" altLang="zh-CN"/>
              <a:t>2</a:t>
            </a:r>
            <a:r>
              <a:rPr lang="zh-CN" altLang="zh-CN"/>
              <a:t>：</a:t>
            </a:r>
            <a:r>
              <a:rPr lang="en-US" altLang="zh-CN"/>
              <a:t>WHILE </a:t>
            </a:r>
            <a:r>
              <a:rPr lang="zh-CN" altLang="zh-CN"/>
              <a:t>循环语句的使用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31582" y="1772816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3200"/>
              <a:t>WHILE</a:t>
            </a:r>
            <a:r>
              <a:rPr lang="zh-CN" altLang="zh-CN" sz="3200"/>
              <a:t>循环语句的语法：</a:t>
            </a:r>
          </a:p>
          <a:p>
            <a:pPr algn="l"/>
            <a:r>
              <a:rPr lang="en-US" altLang="zh-CN" sz="3200"/>
              <a:t>WHILE</a:t>
            </a:r>
            <a:r>
              <a:rPr lang="zh-CN" altLang="zh-CN" sz="3200"/>
              <a:t>（条件）</a:t>
            </a:r>
          </a:p>
          <a:p>
            <a:pPr algn="l"/>
            <a:r>
              <a:rPr lang="en-US" altLang="zh-CN" sz="3200"/>
              <a:t>      </a:t>
            </a:r>
            <a:r>
              <a:rPr lang="zh-CN" altLang="zh-CN" sz="3200"/>
              <a:t>语句或语句块</a:t>
            </a:r>
          </a:p>
          <a:p>
            <a:pPr algn="l"/>
            <a:r>
              <a:rPr lang="en-US" altLang="zh-CN" sz="3200"/>
              <a:t>      [ BREAK]</a:t>
            </a:r>
            <a:endParaRPr lang="zh-CN" altLang="zh-CN" sz="3200"/>
          </a:p>
        </p:txBody>
      </p:sp>
    </p:spTree>
    <p:extLst>
      <p:ext uri="{BB962C8B-B14F-4D97-AF65-F5344CB8AC3E}">
        <p14:creationId xmlns:p14="http://schemas.microsoft.com/office/powerpoint/2010/main" val="331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子任务</a:t>
            </a:r>
            <a:r>
              <a:rPr lang="en-US" altLang="zh-CN"/>
              <a:t>2</a:t>
            </a:r>
            <a:r>
              <a:rPr lang="zh-CN" altLang="zh-CN"/>
              <a:t>：</a:t>
            </a:r>
            <a:r>
              <a:rPr lang="en-US" altLang="zh-CN"/>
              <a:t>WHILE </a:t>
            </a:r>
            <a:r>
              <a:rPr lang="zh-CN" altLang="zh-CN"/>
              <a:t>循环语句的使用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31582" y="1772816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b="1"/>
              <a:t>实例</a:t>
            </a:r>
            <a:r>
              <a:rPr lang="en-US" altLang="zh-CN" sz="2400" b="1"/>
              <a:t>2</a:t>
            </a:r>
            <a:r>
              <a:rPr lang="zh-CN" altLang="zh-CN" sz="2400" b="1"/>
              <a:t>：</a:t>
            </a:r>
            <a:endParaRPr lang="zh-CN" altLang="zh-CN" sz="2400"/>
          </a:p>
          <a:p>
            <a:pPr algn="l"/>
            <a:r>
              <a:rPr lang="zh-CN" altLang="zh-CN" sz="2400"/>
              <a:t>本次考试成绩较差，假定要提分，确保每人</a:t>
            </a:r>
            <a:r>
              <a:rPr lang="en-US" altLang="zh-CN" sz="2400"/>
              <a:t>SQL Server</a:t>
            </a:r>
            <a:r>
              <a:rPr lang="zh-CN" altLang="zh-CN" sz="2400"/>
              <a:t>都通过。提分规则很简单，先每人都加</a:t>
            </a:r>
            <a:r>
              <a:rPr lang="en-US" altLang="zh-CN" sz="2400"/>
              <a:t>2</a:t>
            </a:r>
            <a:r>
              <a:rPr lang="zh-CN" altLang="zh-CN" sz="2400"/>
              <a:t>分，看是否都通过，如果没有全总通过，每人再加</a:t>
            </a:r>
            <a:r>
              <a:rPr lang="en-US" altLang="zh-CN" sz="2400"/>
              <a:t>2</a:t>
            </a:r>
            <a:r>
              <a:rPr lang="zh-CN" altLang="zh-CN" sz="2400"/>
              <a:t>分，再看是否都通过，如此反复提分，直到所有人都通过为止。</a:t>
            </a:r>
          </a:p>
          <a:p>
            <a:pPr algn="l"/>
            <a:endParaRPr lang="en-US" altLang="zh-CN" sz="2400" smtClean="0"/>
          </a:p>
          <a:p>
            <a:pPr algn="l"/>
            <a:r>
              <a:rPr lang="zh-CN" altLang="zh-CN" sz="2400" smtClean="0"/>
              <a:t>分析</a:t>
            </a:r>
            <a:r>
              <a:rPr lang="zh-CN" altLang="zh-CN" sz="2400"/>
              <a:t>：</a:t>
            </a:r>
          </a:p>
          <a:p>
            <a:pPr algn="l"/>
            <a:r>
              <a:rPr lang="zh-CN" altLang="zh-CN" sz="2400"/>
              <a:t>第一步，统计没通过的人数（</a:t>
            </a:r>
            <a:r>
              <a:rPr lang="en-US" altLang="zh-CN" sz="2400"/>
              <a:t>&lt;60</a:t>
            </a:r>
            <a:r>
              <a:rPr lang="zh-CN" altLang="zh-CN" sz="2400"/>
              <a:t>）。</a:t>
            </a:r>
          </a:p>
          <a:p>
            <a:pPr algn="l"/>
            <a:r>
              <a:rPr lang="zh-CN" altLang="zh-CN" sz="2400"/>
              <a:t>第二步，如果有人没通过，加分。</a:t>
            </a:r>
          </a:p>
          <a:p>
            <a:pPr algn="l"/>
            <a:r>
              <a:rPr lang="zh-CN" altLang="zh-CN" sz="2400"/>
              <a:t>第三步，循环判断。</a:t>
            </a:r>
          </a:p>
        </p:txBody>
      </p:sp>
    </p:spTree>
    <p:extLst>
      <p:ext uri="{BB962C8B-B14F-4D97-AF65-F5344CB8AC3E}">
        <p14:creationId xmlns:p14="http://schemas.microsoft.com/office/powerpoint/2010/main" val="250292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子任务</a:t>
            </a:r>
            <a:r>
              <a:rPr lang="en-US" altLang="zh-CN"/>
              <a:t>2</a:t>
            </a:r>
            <a:r>
              <a:rPr lang="zh-CN" altLang="zh-CN"/>
              <a:t>：</a:t>
            </a:r>
            <a:r>
              <a:rPr lang="en-US" altLang="zh-CN"/>
              <a:t>WHILE </a:t>
            </a:r>
            <a:r>
              <a:rPr lang="zh-CN" altLang="zh-CN"/>
              <a:t>循环语句的使用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467544" y="908720"/>
            <a:ext cx="79208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/>
              <a:t>在</a:t>
            </a:r>
            <a:r>
              <a:rPr lang="zh-CN" altLang="en-US" sz="1600" dirty="0"/>
              <a:t>查询编辑器中输入如下代码：</a:t>
            </a:r>
          </a:p>
          <a:p>
            <a:pPr algn="l"/>
            <a:r>
              <a:rPr lang="en-US" altLang="zh-CN" sz="1600" dirty="0"/>
              <a:t>USE </a:t>
            </a:r>
            <a:r>
              <a:rPr lang="en-US" altLang="zh-CN" sz="1600" dirty="0" err="1"/>
              <a:t>xjglxt</a:t>
            </a:r>
            <a:endParaRPr lang="en-US" altLang="zh-CN" sz="1600" dirty="0"/>
          </a:p>
          <a:p>
            <a:pPr algn="l"/>
            <a:r>
              <a:rPr lang="en-US" altLang="zh-CN" sz="1600" dirty="0"/>
              <a:t>DECLARE @</a:t>
            </a:r>
            <a:r>
              <a:rPr lang="en-US" altLang="zh-CN" sz="1600" dirty="0" err="1"/>
              <a:t>num</a:t>
            </a:r>
            <a:r>
              <a:rPr lang="en-US" altLang="zh-CN" sz="1600" dirty="0"/>
              <a:t> </a:t>
            </a:r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  /* </a:t>
            </a:r>
            <a:r>
              <a:rPr lang="zh-CN" altLang="en-US" sz="1600" dirty="0"/>
              <a:t>条件永远成立</a:t>
            </a:r>
            <a:r>
              <a:rPr lang="en-US" altLang="zh-CN" sz="1600" dirty="0"/>
              <a:t>, </a:t>
            </a:r>
            <a:r>
              <a:rPr lang="zh-CN" altLang="en-US" sz="1600" dirty="0"/>
              <a:t>循环判断*</a:t>
            </a:r>
            <a:r>
              <a:rPr lang="en-US" altLang="zh-CN" sz="1600" dirty="0"/>
              <a:t>/</a:t>
            </a:r>
          </a:p>
          <a:p>
            <a:pPr algn="l"/>
            <a:r>
              <a:rPr lang="en-US" altLang="zh-CN" sz="1600" dirty="0"/>
              <a:t>WHILE(1 = 1)</a:t>
            </a:r>
          </a:p>
          <a:p>
            <a:pPr algn="l"/>
            <a:r>
              <a:rPr lang="en-US" altLang="zh-CN" sz="1600" dirty="0" smtClean="0"/>
              <a:t>BEGIN     /* </a:t>
            </a:r>
            <a:r>
              <a:rPr lang="zh-CN" altLang="en-US" sz="1600" dirty="0"/>
              <a:t>第一步</a:t>
            </a:r>
            <a:r>
              <a:rPr lang="en-US" altLang="zh-CN" sz="1600" dirty="0"/>
              <a:t>, </a:t>
            </a:r>
            <a:r>
              <a:rPr lang="zh-CN" altLang="en-US" sz="1600" dirty="0"/>
              <a:t>统计没通过的人数</a:t>
            </a:r>
            <a:r>
              <a:rPr lang="en-US" altLang="zh-CN" sz="1600" dirty="0"/>
              <a:t>(&lt;60)*/</a:t>
            </a:r>
          </a:p>
          <a:p>
            <a:pPr algn="l"/>
            <a:r>
              <a:rPr lang="en-US" altLang="zh-CN" sz="1600" dirty="0"/>
              <a:t>SELECT @</a:t>
            </a:r>
            <a:r>
              <a:rPr lang="en-US" altLang="zh-CN" sz="1600" dirty="0" err="1"/>
              <a:t>num</a:t>
            </a:r>
            <a:r>
              <a:rPr lang="en-US" altLang="zh-CN" sz="1600" dirty="0"/>
              <a:t> = COUNT(*) FROM </a:t>
            </a:r>
            <a:r>
              <a:rPr lang="en-US" altLang="zh-CN" sz="1600" dirty="0" err="1"/>
              <a:t>cjb</a:t>
            </a:r>
            <a:endParaRPr lang="en-US" altLang="zh-CN" sz="1600" dirty="0"/>
          </a:p>
          <a:p>
            <a:pPr algn="l"/>
            <a:r>
              <a:rPr lang="en-US" altLang="zh-CN" sz="1600" dirty="0"/>
              <a:t>WHERE </a:t>
            </a:r>
            <a:r>
              <a:rPr lang="en-US" altLang="zh-CN" sz="1600" dirty="0" err="1"/>
              <a:t>cj</a:t>
            </a:r>
            <a:r>
              <a:rPr lang="en-US" altLang="zh-CN" sz="1600" dirty="0"/>
              <a:t> &lt; 60 AND </a:t>
            </a:r>
            <a:r>
              <a:rPr lang="en-US" altLang="zh-CN" sz="1600" dirty="0" err="1"/>
              <a:t>kcbh</a:t>
            </a:r>
            <a:r>
              <a:rPr lang="en-US" altLang="zh-CN" sz="1600" dirty="0"/>
              <a:t> = (SELECT </a:t>
            </a:r>
            <a:r>
              <a:rPr lang="en-US" altLang="zh-CN" sz="1600" dirty="0" err="1"/>
              <a:t>kcbh</a:t>
            </a:r>
            <a:r>
              <a:rPr lang="en-US" altLang="zh-CN" sz="1600" dirty="0"/>
              <a:t> FROM </a:t>
            </a:r>
            <a:r>
              <a:rPr lang="en-US" altLang="zh-CN" sz="1600" dirty="0" err="1"/>
              <a:t>kcxxb</a:t>
            </a:r>
            <a:r>
              <a:rPr lang="en-US" altLang="zh-CN" sz="1600" dirty="0"/>
              <a:t> WHERE </a:t>
            </a:r>
            <a:r>
              <a:rPr lang="en-US" altLang="zh-CN" sz="1600" dirty="0" err="1"/>
              <a:t>kcmc</a:t>
            </a:r>
            <a:r>
              <a:rPr lang="en-US" altLang="zh-CN" sz="1600" dirty="0"/>
              <a:t> =</a:t>
            </a:r>
          </a:p>
          <a:p>
            <a:pPr algn="l"/>
            <a:r>
              <a:rPr lang="en-US" altLang="zh-CN" sz="1600" dirty="0"/>
              <a:t>' </a:t>
            </a:r>
            <a:r>
              <a:rPr lang="zh-CN" altLang="en-US" sz="1600" dirty="0"/>
              <a:t>数据库技术</a:t>
            </a:r>
            <a:r>
              <a:rPr lang="en-US" altLang="zh-CN" sz="1600" dirty="0" smtClean="0"/>
              <a:t>')  /* </a:t>
            </a:r>
            <a:r>
              <a:rPr lang="zh-CN" altLang="en-US" sz="1600" dirty="0"/>
              <a:t>第二步</a:t>
            </a:r>
            <a:r>
              <a:rPr lang="en-US" altLang="zh-CN" sz="1600" dirty="0"/>
              <a:t>, </a:t>
            </a:r>
            <a:r>
              <a:rPr lang="zh-CN" altLang="en-US" sz="1600" dirty="0"/>
              <a:t>如果有人没通过</a:t>
            </a:r>
            <a:r>
              <a:rPr lang="en-US" altLang="zh-CN" sz="1600" dirty="0"/>
              <a:t>, </a:t>
            </a:r>
            <a:r>
              <a:rPr lang="zh-CN" altLang="en-US" sz="1600" dirty="0"/>
              <a:t>加分*</a:t>
            </a:r>
            <a:r>
              <a:rPr lang="en-US" altLang="zh-CN" sz="1600" dirty="0"/>
              <a:t>/</a:t>
            </a:r>
          </a:p>
          <a:p>
            <a:pPr algn="l"/>
            <a:r>
              <a:rPr lang="en-US" altLang="zh-CN" sz="1600" dirty="0"/>
              <a:t>IF (@</a:t>
            </a:r>
            <a:r>
              <a:rPr lang="en-US" altLang="zh-CN" sz="1600" dirty="0" err="1"/>
              <a:t>num</a:t>
            </a:r>
            <a:r>
              <a:rPr lang="en-US" altLang="zh-CN" sz="1600" dirty="0"/>
              <a:t> &gt; 0)</a:t>
            </a:r>
          </a:p>
          <a:p>
            <a:pPr algn="l"/>
            <a:r>
              <a:rPr lang="en-US" altLang="zh-CN" sz="1600" dirty="0"/>
              <a:t>UPDATE </a:t>
            </a:r>
            <a:r>
              <a:rPr lang="en-US" altLang="zh-CN" sz="1600" dirty="0" err="1"/>
              <a:t>cjb</a:t>
            </a:r>
            <a:r>
              <a:rPr lang="en-US" altLang="zh-CN" sz="1600" dirty="0"/>
              <a:t> SET </a:t>
            </a:r>
            <a:r>
              <a:rPr lang="en-US" altLang="zh-CN" sz="1600" dirty="0" err="1"/>
              <a:t>cj</a:t>
            </a:r>
            <a:r>
              <a:rPr lang="en-US" altLang="zh-CN" sz="1600" dirty="0"/>
              <a:t> = </a:t>
            </a:r>
            <a:r>
              <a:rPr lang="en-US" altLang="zh-CN" sz="1600" dirty="0" err="1"/>
              <a:t>cj</a:t>
            </a:r>
            <a:r>
              <a:rPr lang="en-US" altLang="zh-CN" sz="1600" dirty="0"/>
              <a:t> + 2 WHERE </a:t>
            </a:r>
            <a:r>
              <a:rPr lang="en-US" altLang="zh-CN" sz="1600" dirty="0" err="1"/>
              <a:t>cj</a:t>
            </a:r>
            <a:r>
              <a:rPr lang="en-US" altLang="zh-CN" sz="1600" dirty="0"/>
              <a:t> &lt;= 98</a:t>
            </a:r>
          </a:p>
          <a:p>
            <a:pPr algn="l"/>
            <a:r>
              <a:rPr lang="en-US" altLang="zh-CN" sz="1600" dirty="0"/>
              <a:t>ELSE</a:t>
            </a:r>
          </a:p>
          <a:p>
            <a:pPr algn="l"/>
            <a:r>
              <a:rPr lang="en-US" altLang="zh-CN" sz="1600" dirty="0"/>
              <a:t>BREAK -- </a:t>
            </a:r>
            <a:r>
              <a:rPr lang="zh-CN" altLang="en-US" sz="1600" dirty="0"/>
              <a:t>退出循环</a:t>
            </a:r>
          </a:p>
          <a:p>
            <a:pPr algn="l"/>
            <a:r>
              <a:rPr lang="en-US" altLang="zh-CN" sz="1600" dirty="0"/>
              <a:t>END</a:t>
            </a:r>
          </a:p>
          <a:p>
            <a:pPr algn="l"/>
            <a:r>
              <a:rPr lang="en-US" altLang="zh-CN" sz="1600" dirty="0"/>
              <a:t>PRINT </a:t>
            </a:r>
            <a:r>
              <a:rPr lang="en-US" altLang="zh-CN" sz="1600" dirty="0" smtClean="0"/>
              <a:t>‘</a:t>
            </a:r>
            <a:r>
              <a:rPr lang="zh-CN" altLang="en-US" sz="1600" dirty="0" smtClean="0"/>
              <a:t>加</a:t>
            </a:r>
            <a:r>
              <a:rPr lang="zh-CN" altLang="en-US" sz="1600" dirty="0"/>
              <a:t>分后的“数据库技术”成绩如下</a:t>
            </a:r>
            <a:r>
              <a:rPr lang="zh-CN" altLang="en-US" sz="1600" dirty="0" smtClean="0"/>
              <a:t>：</a:t>
            </a:r>
            <a:r>
              <a:rPr lang="en-US" altLang="zh-CN" sz="1600" dirty="0" smtClean="0"/>
              <a:t>’</a:t>
            </a:r>
          </a:p>
          <a:p>
            <a:pPr algn="l"/>
            <a:r>
              <a:rPr lang="en-US" altLang="zh-CN" sz="1600" dirty="0" smtClean="0"/>
              <a:t>SELECT </a:t>
            </a:r>
            <a:r>
              <a:rPr lang="en-US" altLang="zh-CN" sz="1600" dirty="0"/>
              <a:t>* FROM </a:t>
            </a:r>
            <a:r>
              <a:rPr lang="en-US" altLang="zh-CN" sz="1600" dirty="0" err="1"/>
              <a:t>cjb</a:t>
            </a:r>
            <a:r>
              <a:rPr lang="en-US" altLang="zh-CN" sz="1600" dirty="0"/>
              <a:t> WHERE </a:t>
            </a:r>
            <a:r>
              <a:rPr lang="en-US" altLang="zh-CN" sz="1600" dirty="0" err="1"/>
              <a:t>kcbh</a:t>
            </a:r>
            <a:r>
              <a:rPr lang="en-US" altLang="zh-CN" sz="1600" dirty="0"/>
              <a:t> = (SELECT </a:t>
            </a:r>
            <a:r>
              <a:rPr lang="en-US" altLang="zh-CN" sz="1600" dirty="0" err="1"/>
              <a:t>kcbh</a:t>
            </a:r>
            <a:r>
              <a:rPr lang="en-US" altLang="zh-CN" sz="1600" dirty="0"/>
              <a:t> FROM </a:t>
            </a:r>
            <a:r>
              <a:rPr lang="en-US" altLang="zh-CN" sz="1600" dirty="0" err="1"/>
              <a:t>kcxxb</a:t>
            </a:r>
            <a:r>
              <a:rPr lang="en-US" altLang="zh-CN" sz="1600" dirty="0"/>
              <a:t> WHERE </a:t>
            </a:r>
            <a:r>
              <a:rPr lang="en-US" altLang="zh-CN" sz="1600" dirty="0" err="1"/>
              <a:t>kcmc</a:t>
            </a:r>
            <a:endParaRPr lang="en-US" altLang="zh-CN" sz="1600" dirty="0"/>
          </a:p>
          <a:p>
            <a:pPr algn="l"/>
            <a:r>
              <a:rPr lang="en-US" altLang="zh-CN" sz="1600" dirty="0"/>
              <a:t>= ' </a:t>
            </a:r>
            <a:r>
              <a:rPr lang="zh-CN" altLang="en-US" sz="1600" dirty="0"/>
              <a:t>数据库技术</a:t>
            </a:r>
            <a:r>
              <a:rPr lang="en-US" altLang="zh-CN" sz="1600" dirty="0" smtClean="0"/>
              <a:t>')</a:t>
            </a:r>
          </a:p>
          <a:p>
            <a:pPr algn="l"/>
            <a:r>
              <a:rPr lang="zh-CN" altLang="en-US" sz="1600" dirty="0"/>
              <a:t>执行后的结果如</a:t>
            </a:r>
            <a:r>
              <a:rPr lang="zh-CN" altLang="en-US" sz="1600" dirty="0" smtClean="0"/>
              <a:t>图</a:t>
            </a:r>
            <a:r>
              <a:rPr lang="en-US" altLang="zh-CN" sz="1600" dirty="0" smtClean="0"/>
              <a:t> </a:t>
            </a:r>
            <a:r>
              <a:rPr lang="zh-CN" altLang="en-US" sz="1600" dirty="0"/>
              <a:t>所示。</a:t>
            </a:r>
            <a:endParaRPr lang="zh-CN" altLang="zh-CN" sz="16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679733"/>
            <a:ext cx="7535251" cy="273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00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 dirty="0"/>
              <a:t>子任务</a:t>
            </a:r>
            <a:r>
              <a:rPr lang="en-US" altLang="zh-CN" dirty="0"/>
              <a:t>3</a:t>
            </a:r>
            <a:r>
              <a:rPr lang="zh-CN" altLang="zh-CN" dirty="0" smtClean="0"/>
              <a:t>：</a:t>
            </a:r>
            <a:r>
              <a:rPr lang="en-US" altLang="zh-CN" dirty="0"/>
              <a:t>CASE </a:t>
            </a:r>
            <a:r>
              <a:rPr lang="zh-CN" altLang="en-US" dirty="0"/>
              <a:t>表达式的使用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503592" y="1196752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800" dirty="0"/>
              <a:t>CASE</a:t>
            </a:r>
            <a:r>
              <a:rPr lang="zh-CN" altLang="zh-CN" sz="2800" dirty="0"/>
              <a:t>语句的语法如下：</a:t>
            </a:r>
          </a:p>
          <a:p>
            <a:pPr algn="l"/>
            <a:r>
              <a:rPr lang="en-US" altLang="zh-CN" sz="2800" dirty="0"/>
              <a:t>CASE </a:t>
            </a:r>
            <a:endParaRPr lang="zh-CN" altLang="zh-CN" sz="2800" dirty="0"/>
          </a:p>
          <a:p>
            <a:pPr algn="l"/>
            <a:r>
              <a:rPr lang="en-US" altLang="zh-CN" sz="2800" dirty="0"/>
              <a:t>  WHEN </a:t>
            </a:r>
            <a:r>
              <a:rPr lang="zh-CN" altLang="zh-CN" sz="2800" dirty="0"/>
              <a:t>条件</a:t>
            </a:r>
            <a:r>
              <a:rPr lang="en-US" altLang="zh-CN" sz="2800" dirty="0"/>
              <a:t>1 THEN  </a:t>
            </a:r>
            <a:r>
              <a:rPr lang="zh-CN" altLang="zh-CN" sz="2800" dirty="0"/>
              <a:t>结果</a:t>
            </a:r>
            <a:r>
              <a:rPr lang="en-US" altLang="zh-CN" sz="2800" dirty="0"/>
              <a:t>1</a:t>
            </a:r>
            <a:endParaRPr lang="zh-CN" altLang="zh-CN" sz="2800" dirty="0"/>
          </a:p>
          <a:p>
            <a:pPr algn="l"/>
            <a:r>
              <a:rPr lang="en-US" altLang="zh-CN" sz="2800" dirty="0"/>
              <a:t>  WHEN </a:t>
            </a:r>
            <a:r>
              <a:rPr lang="zh-CN" altLang="zh-CN" sz="2800" dirty="0"/>
              <a:t>条件</a:t>
            </a:r>
            <a:r>
              <a:rPr lang="en-US" altLang="zh-CN" sz="2800" dirty="0"/>
              <a:t>2 THEN  </a:t>
            </a:r>
            <a:r>
              <a:rPr lang="zh-CN" altLang="zh-CN" sz="2800" dirty="0"/>
              <a:t>结果</a:t>
            </a:r>
            <a:r>
              <a:rPr lang="en-US" altLang="zh-CN" sz="2800" dirty="0"/>
              <a:t>2</a:t>
            </a:r>
            <a:endParaRPr lang="zh-CN" altLang="zh-CN" sz="2800" dirty="0"/>
          </a:p>
          <a:p>
            <a:pPr algn="l"/>
            <a:r>
              <a:rPr lang="en-US" altLang="zh-CN" sz="2800" dirty="0"/>
              <a:t>  ……</a:t>
            </a:r>
            <a:endParaRPr lang="zh-CN" altLang="zh-CN" sz="2800" dirty="0"/>
          </a:p>
          <a:p>
            <a:pPr algn="l"/>
            <a:r>
              <a:rPr lang="en-US" altLang="zh-CN" sz="2800" dirty="0"/>
              <a:t>  [ELSE </a:t>
            </a:r>
            <a:r>
              <a:rPr lang="zh-CN" altLang="zh-CN" sz="2800" dirty="0"/>
              <a:t>其他结果</a:t>
            </a:r>
            <a:r>
              <a:rPr lang="en-US" altLang="zh-CN" sz="2800" dirty="0"/>
              <a:t>]</a:t>
            </a:r>
            <a:endParaRPr lang="zh-CN" altLang="zh-CN" sz="2800" dirty="0"/>
          </a:p>
          <a:p>
            <a:pPr algn="l"/>
            <a:r>
              <a:rPr lang="en-US" altLang="zh-CN" sz="2800" dirty="0"/>
              <a:t>END</a:t>
            </a:r>
            <a:endParaRPr lang="zh-CN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14262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子任务</a:t>
            </a:r>
            <a:r>
              <a:rPr lang="en-US" altLang="zh-CN"/>
              <a:t>3</a:t>
            </a:r>
            <a:r>
              <a:rPr lang="zh-CN" altLang="zh-CN"/>
              <a:t>：</a:t>
            </a:r>
            <a:r>
              <a:rPr lang="en-US" altLang="zh-CN"/>
              <a:t>CASE</a:t>
            </a:r>
            <a:r>
              <a:rPr lang="zh-CN" altLang="zh-CN"/>
              <a:t>多分支语句的使用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323527" y="1268760"/>
            <a:ext cx="851763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800" b="1" dirty="0"/>
              <a:t>实例</a:t>
            </a:r>
            <a:r>
              <a:rPr lang="en-US" altLang="zh-CN" sz="2800" b="1" dirty="0"/>
              <a:t>3</a:t>
            </a:r>
            <a:r>
              <a:rPr lang="zh-CN" altLang="zh-CN" sz="2800" b="1" dirty="0"/>
              <a:t>：</a:t>
            </a:r>
            <a:endParaRPr lang="zh-CN" altLang="zh-CN" sz="2800" dirty="0"/>
          </a:p>
          <a:p>
            <a:pPr algn="l"/>
            <a:r>
              <a:rPr lang="zh-CN" altLang="en-US" sz="2800" dirty="0"/>
              <a:t>要求：对本次“数据库技术”课程考试成绩采用</a:t>
            </a:r>
            <a:r>
              <a:rPr lang="en-US" altLang="zh-CN" sz="2800" dirty="0"/>
              <a:t>ABCDE </a:t>
            </a:r>
            <a:r>
              <a:rPr lang="zh-CN" altLang="en-US" sz="2800" dirty="0"/>
              <a:t>五级打分制来显示。</a:t>
            </a:r>
          </a:p>
          <a:p>
            <a:pPr algn="l"/>
            <a:r>
              <a:rPr lang="en-US" altLang="zh-CN" sz="2800" dirty="0"/>
              <a:t>A </a:t>
            </a:r>
            <a:r>
              <a:rPr lang="zh-CN" altLang="en-US" sz="2800" dirty="0"/>
              <a:t>级：</a:t>
            </a:r>
            <a:r>
              <a:rPr lang="en-US" altLang="zh-CN" sz="2800" dirty="0"/>
              <a:t>90 </a:t>
            </a:r>
            <a:r>
              <a:rPr lang="zh-CN" altLang="en-US" sz="2800" dirty="0"/>
              <a:t>分以上</a:t>
            </a:r>
          </a:p>
          <a:p>
            <a:pPr algn="l"/>
            <a:r>
              <a:rPr lang="en-US" altLang="zh-CN" sz="2800" dirty="0"/>
              <a:t>B </a:t>
            </a:r>
            <a:r>
              <a:rPr lang="zh-CN" altLang="en-US" sz="2800" dirty="0"/>
              <a:t>级：</a:t>
            </a:r>
            <a:r>
              <a:rPr lang="en-US" altLang="zh-CN" sz="2800" dirty="0"/>
              <a:t>80 </a:t>
            </a:r>
            <a:r>
              <a:rPr lang="zh-CN" altLang="en-US" sz="2800" dirty="0"/>
              <a:t>～ </a:t>
            </a:r>
            <a:r>
              <a:rPr lang="en-US" altLang="zh-CN" sz="2800" dirty="0"/>
              <a:t>89 </a:t>
            </a:r>
            <a:r>
              <a:rPr lang="zh-CN" altLang="en-US" sz="2800" dirty="0"/>
              <a:t>分</a:t>
            </a:r>
          </a:p>
          <a:p>
            <a:pPr algn="l"/>
            <a:r>
              <a:rPr lang="en-US" altLang="zh-CN" sz="2800" dirty="0"/>
              <a:t>C </a:t>
            </a:r>
            <a:r>
              <a:rPr lang="zh-CN" altLang="en-US" sz="2800" dirty="0"/>
              <a:t>级：</a:t>
            </a:r>
            <a:r>
              <a:rPr lang="en-US" altLang="zh-CN" sz="2800" dirty="0"/>
              <a:t>70 </a:t>
            </a:r>
            <a:r>
              <a:rPr lang="zh-CN" altLang="en-US" sz="2800" dirty="0"/>
              <a:t>～ </a:t>
            </a:r>
            <a:r>
              <a:rPr lang="en-US" altLang="zh-CN" sz="2800" dirty="0"/>
              <a:t>79 </a:t>
            </a:r>
            <a:r>
              <a:rPr lang="zh-CN" altLang="en-US" sz="2800" dirty="0"/>
              <a:t>分</a:t>
            </a:r>
          </a:p>
          <a:p>
            <a:pPr algn="l"/>
            <a:r>
              <a:rPr lang="en-US" altLang="zh-CN" sz="2800" dirty="0"/>
              <a:t>D </a:t>
            </a:r>
            <a:r>
              <a:rPr lang="zh-CN" altLang="en-US" sz="2800" dirty="0"/>
              <a:t>级：</a:t>
            </a:r>
            <a:r>
              <a:rPr lang="en-US" altLang="zh-CN" sz="2800" dirty="0"/>
              <a:t>60 </a:t>
            </a:r>
            <a:r>
              <a:rPr lang="zh-CN" altLang="en-US" sz="2800" dirty="0"/>
              <a:t>～ </a:t>
            </a:r>
            <a:r>
              <a:rPr lang="en-US" altLang="zh-CN" sz="2800" dirty="0"/>
              <a:t>69 </a:t>
            </a:r>
            <a:r>
              <a:rPr lang="zh-CN" altLang="en-US" sz="2800" dirty="0"/>
              <a:t>分</a:t>
            </a:r>
          </a:p>
          <a:p>
            <a:pPr algn="l"/>
            <a:r>
              <a:rPr lang="en-US" altLang="zh-CN" sz="2800" dirty="0"/>
              <a:t>E </a:t>
            </a:r>
            <a:r>
              <a:rPr lang="zh-CN" altLang="en-US" sz="2800" dirty="0"/>
              <a:t>级：</a:t>
            </a:r>
            <a:r>
              <a:rPr lang="en-US" altLang="zh-CN" sz="2800" dirty="0"/>
              <a:t>60 </a:t>
            </a:r>
            <a:r>
              <a:rPr lang="zh-CN" altLang="en-US" sz="2800" dirty="0"/>
              <a:t>分以下</a:t>
            </a:r>
            <a:endParaRPr lang="zh-CN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68415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子任务</a:t>
            </a:r>
            <a:r>
              <a:rPr lang="en-US" altLang="zh-CN"/>
              <a:t>3</a:t>
            </a:r>
            <a:r>
              <a:rPr lang="zh-CN" altLang="zh-CN"/>
              <a:t>：</a:t>
            </a:r>
            <a:r>
              <a:rPr lang="en-US" altLang="zh-CN"/>
              <a:t>CASE</a:t>
            </a:r>
            <a:r>
              <a:rPr lang="zh-CN" altLang="zh-CN"/>
              <a:t>多分支语句的使用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251520" y="1124819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dirty="0" smtClean="0"/>
              <a:t>在</a:t>
            </a:r>
            <a:r>
              <a:rPr lang="zh-CN" altLang="en-US" dirty="0"/>
              <a:t>查询编辑器中输入如下代码：</a:t>
            </a:r>
          </a:p>
          <a:p>
            <a:pPr algn="l"/>
            <a:r>
              <a:rPr lang="en-US" altLang="zh-CN" dirty="0"/>
              <a:t>USE </a:t>
            </a:r>
            <a:r>
              <a:rPr lang="en-US" altLang="zh-CN" dirty="0" err="1" smtClean="0"/>
              <a:t>xjglxt</a:t>
            </a:r>
            <a:r>
              <a:rPr lang="en-US" altLang="zh-CN" dirty="0" smtClean="0"/>
              <a:t>  -- </a:t>
            </a:r>
            <a:r>
              <a:rPr lang="zh-CN" altLang="en-US" dirty="0"/>
              <a:t>显示</a:t>
            </a:r>
            <a:r>
              <a:rPr lang="en-US" altLang="zh-CN" dirty="0"/>
              <a:t>" </a:t>
            </a:r>
            <a:r>
              <a:rPr lang="zh-CN" altLang="en-US" dirty="0"/>
              <a:t>数据库管理</a:t>
            </a:r>
            <a:r>
              <a:rPr lang="en-US" altLang="zh-CN" dirty="0"/>
              <a:t>" </a:t>
            </a:r>
            <a:r>
              <a:rPr lang="zh-CN" altLang="en-US" dirty="0"/>
              <a:t>课程的原始成绩</a:t>
            </a:r>
          </a:p>
          <a:p>
            <a:pPr algn="l"/>
            <a:r>
              <a:rPr lang="en-US" altLang="zh-CN" dirty="0"/>
              <a:t>SELECT </a:t>
            </a:r>
            <a:r>
              <a:rPr lang="en-US" altLang="zh-CN" dirty="0" err="1"/>
              <a:t>xh,cj</a:t>
            </a:r>
            <a:r>
              <a:rPr lang="en-US" altLang="zh-CN" dirty="0"/>
              <a:t> FROM </a:t>
            </a:r>
            <a:r>
              <a:rPr lang="en-US" altLang="zh-CN" dirty="0" err="1"/>
              <a:t>cjb</a:t>
            </a:r>
            <a:r>
              <a:rPr lang="en-US" altLang="zh-CN" dirty="0"/>
              <a:t> WHERE </a:t>
            </a:r>
            <a:r>
              <a:rPr lang="en-US" altLang="zh-CN" dirty="0" err="1"/>
              <a:t>kcbh</a:t>
            </a:r>
            <a:r>
              <a:rPr lang="en-US" altLang="zh-CN" dirty="0"/>
              <a:t> = (SELECT </a:t>
            </a:r>
            <a:r>
              <a:rPr lang="en-US" altLang="zh-CN" dirty="0" err="1"/>
              <a:t>kcbh</a:t>
            </a:r>
            <a:r>
              <a:rPr lang="en-US" altLang="zh-CN" dirty="0"/>
              <a:t> FROM </a:t>
            </a:r>
            <a:r>
              <a:rPr lang="en-US" altLang="zh-CN" dirty="0" err="1"/>
              <a:t>kcxxb</a:t>
            </a:r>
            <a:r>
              <a:rPr lang="en-US" altLang="zh-CN" dirty="0"/>
              <a:t> WHERE</a:t>
            </a:r>
          </a:p>
          <a:p>
            <a:pPr algn="l"/>
            <a:r>
              <a:rPr lang="en-US" altLang="zh-CN" dirty="0" err="1"/>
              <a:t>kcmc</a:t>
            </a:r>
            <a:r>
              <a:rPr lang="en-US" altLang="zh-CN" dirty="0"/>
              <a:t> = ' </a:t>
            </a:r>
            <a:r>
              <a:rPr lang="zh-CN" altLang="en-US" dirty="0"/>
              <a:t>数据库技术</a:t>
            </a:r>
            <a:r>
              <a:rPr lang="en-US" altLang="zh-CN" dirty="0"/>
              <a:t>')</a:t>
            </a:r>
          </a:p>
          <a:p>
            <a:pPr algn="l"/>
            <a:r>
              <a:rPr lang="en-US" altLang="zh-CN" dirty="0"/>
              <a:t>PRINT ‘</a:t>
            </a:r>
            <a:r>
              <a:rPr lang="zh-CN" altLang="en-US" dirty="0"/>
              <a:t>采用</a:t>
            </a:r>
            <a:r>
              <a:rPr lang="en-US" altLang="zh-CN" dirty="0"/>
              <a:t>ABCDE </a:t>
            </a:r>
            <a:r>
              <a:rPr lang="zh-CN" altLang="en-US" dirty="0"/>
              <a:t>五级显示的成绩如下</a:t>
            </a:r>
            <a:r>
              <a:rPr lang="zh-CN" altLang="en-US" dirty="0" smtClean="0"/>
              <a:t>：</a:t>
            </a:r>
            <a:r>
              <a:rPr lang="en-US" altLang="zh-CN" dirty="0" smtClean="0"/>
              <a:t>’  -- </a:t>
            </a:r>
            <a:r>
              <a:rPr lang="zh-CN" altLang="en-US" dirty="0"/>
              <a:t>把</a:t>
            </a:r>
            <a:r>
              <a:rPr lang="en-US" altLang="zh-CN" dirty="0" err="1"/>
              <a:t>cj</a:t>
            </a:r>
            <a:r>
              <a:rPr lang="en-US" altLang="zh-CN" dirty="0"/>
              <a:t> </a:t>
            </a:r>
            <a:r>
              <a:rPr lang="zh-CN" altLang="en-US" dirty="0"/>
              <a:t>列的值显示为相应等级</a:t>
            </a:r>
          </a:p>
          <a:p>
            <a:pPr algn="l"/>
            <a:r>
              <a:rPr lang="en-US" altLang="zh-CN" dirty="0"/>
              <a:t>SELECT </a:t>
            </a:r>
            <a:r>
              <a:rPr lang="en-US" altLang="zh-CN" dirty="0" err="1"/>
              <a:t>xh</a:t>
            </a:r>
            <a:r>
              <a:rPr lang="en-US" altLang="zh-CN" dirty="0"/>
              <a:t>,</a:t>
            </a:r>
          </a:p>
          <a:p>
            <a:pPr algn="l"/>
            <a:r>
              <a:rPr lang="zh-CN" altLang="en-US" dirty="0"/>
              <a:t>成绩 </a:t>
            </a:r>
            <a:r>
              <a:rPr lang="en-US" altLang="zh-CN" dirty="0"/>
              <a:t>= CASE</a:t>
            </a:r>
          </a:p>
          <a:p>
            <a:pPr algn="l"/>
            <a:r>
              <a:rPr lang="en-US" altLang="zh-CN" dirty="0"/>
              <a:t>WHEN </a:t>
            </a:r>
            <a:r>
              <a:rPr lang="en-US" altLang="zh-CN" dirty="0" err="1"/>
              <a:t>cj</a:t>
            </a:r>
            <a:r>
              <a:rPr lang="en-US" altLang="zh-CN" dirty="0"/>
              <a:t> &lt; 60 THEN 'E'</a:t>
            </a:r>
          </a:p>
          <a:p>
            <a:pPr algn="l"/>
            <a:r>
              <a:rPr lang="en-US" altLang="zh-CN" dirty="0"/>
              <a:t>WHEN </a:t>
            </a:r>
            <a:r>
              <a:rPr lang="en-US" altLang="zh-CN" dirty="0" err="1"/>
              <a:t>cj</a:t>
            </a:r>
            <a:r>
              <a:rPr lang="en-US" altLang="zh-CN" dirty="0"/>
              <a:t> BETWEEN 60 AND 69 THEN 'D'</a:t>
            </a:r>
          </a:p>
          <a:p>
            <a:pPr algn="l"/>
            <a:r>
              <a:rPr lang="en-US" altLang="zh-CN" dirty="0"/>
              <a:t>WHEN </a:t>
            </a:r>
            <a:r>
              <a:rPr lang="en-US" altLang="zh-CN" dirty="0" err="1"/>
              <a:t>cj</a:t>
            </a:r>
            <a:r>
              <a:rPr lang="en-US" altLang="zh-CN" dirty="0"/>
              <a:t> BETWEEN 70 AND 79 THEN 'C'</a:t>
            </a:r>
          </a:p>
          <a:p>
            <a:pPr algn="l"/>
            <a:r>
              <a:rPr lang="en-US" altLang="zh-CN" dirty="0"/>
              <a:t>WHEN </a:t>
            </a:r>
            <a:r>
              <a:rPr lang="en-US" altLang="zh-CN" dirty="0" err="1"/>
              <a:t>cj</a:t>
            </a:r>
            <a:r>
              <a:rPr lang="en-US" altLang="zh-CN" dirty="0"/>
              <a:t> BETWEEN 80 AND 89 THEN 'B'</a:t>
            </a:r>
          </a:p>
          <a:p>
            <a:pPr algn="l"/>
            <a:r>
              <a:rPr lang="en-US" altLang="zh-CN" dirty="0" err="1"/>
              <a:t>ElSE</a:t>
            </a:r>
            <a:r>
              <a:rPr lang="en-US" altLang="zh-CN" dirty="0"/>
              <a:t> 'A'</a:t>
            </a:r>
          </a:p>
          <a:p>
            <a:pPr algn="l"/>
            <a:r>
              <a:rPr lang="en-US" altLang="zh-CN" dirty="0"/>
              <a:t>END</a:t>
            </a:r>
          </a:p>
          <a:p>
            <a:pPr algn="l"/>
            <a:r>
              <a:rPr lang="en-US" altLang="zh-CN" dirty="0"/>
              <a:t>FROM </a:t>
            </a:r>
            <a:r>
              <a:rPr lang="en-US" altLang="zh-CN" dirty="0" err="1"/>
              <a:t>cjb</a:t>
            </a:r>
            <a:endParaRPr lang="en-US" altLang="zh-CN" dirty="0"/>
          </a:p>
          <a:p>
            <a:pPr algn="l"/>
            <a:r>
              <a:rPr lang="en-US" altLang="zh-CN" dirty="0"/>
              <a:t>WHERE </a:t>
            </a:r>
            <a:r>
              <a:rPr lang="en-US" altLang="zh-CN" dirty="0" err="1"/>
              <a:t>kcbh</a:t>
            </a:r>
            <a:r>
              <a:rPr lang="en-US" altLang="zh-CN" dirty="0"/>
              <a:t> = (SELECT </a:t>
            </a:r>
            <a:r>
              <a:rPr lang="en-US" altLang="zh-CN" dirty="0" err="1"/>
              <a:t>kcbh</a:t>
            </a:r>
            <a:r>
              <a:rPr lang="en-US" altLang="zh-CN" dirty="0"/>
              <a:t> FROM </a:t>
            </a:r>
            <a:r>
              <a:rPr lang="en-US" altLang="zh-CN" dirty="0" err="1"/>
              <a:t>kcxxb</a:t>
            </a:r>
            <a:r>
              <a:rPr lang="en-US" altLang="zh-CN" dirty="0"/>
              <a:t> WHERE </a:t>
            </a:r>
            <a:r>
              <a:rPr lang="en-US" altLang="zh-CN" dirty="0" err="1"/>
              <a:t>kcmc</a:t>
            </a:r>
            <a:r>
              <a:rPr lang="en-US" altLang="zh-CN" dirty="0"/>
              <a:t> = ' </a:t>
            </a:r>
            <a:r>
              <a:rPr lang="zh-CN" altLang="en-US" dirty="0"/>
              <a:t>数据库技术</a:t>
            </a:r>
            <a:r>
              <a:rPr lang="en-US" altLang="zh-CN" dirty="0"/>
              <a:t>')</a:t>
            </a:r>
            <a:endParaRPr lang="zh-CN" altLang="zh-CN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076843"/>
            <a:ext cx="5737501" cy="434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9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三</a:t>
            </a:r>
            <a:r>
              <a:rPr lang="zh-CN" altLang="zh-CN" dirty="0" smtClean="0"/>
              <a:t>：</a:t>
            </a:r>
            <a:r>
              <a:rPr lang="zh-CN" altLang="zh-CN" dirty="0"/>
              <a:t>批处理语句的使用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733872" y="2060848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3200" dirty="0"/>
              <a:t>SELECT * FROM </a:t>
            </a:r>
            <a:r>
              <a:rPr lang="en-US" altLang="zh-CN" sz="3200" dirty="0" err="1"/>
              <a:t>xsxxb</a:t>
            </a:r>
            <a:endParaRPr lang="en-US" altLang="zh-CN" sz="3200" dirty="0"/>
          </a:p>
          <a:p>
            <a:pPr algn="l"/>
            <a:r>
              <a:rPr lang="en-US" altLang="zh-CN" sz="3200" dirty="0"/>
              <a:t>SELECT * FROM </a:t>
            </a:r>
            <a:r>
              <a:rPr lang="en-US" altLang="zh-CN" sz="3200" dirty="0" err="1"/>
              <a:t>kcxxb</a:t>
            </a:r>
            <a:endParaRPr lang="en-US" altLang="zh-CN" sz="3200" dirty="0"/>
          </a:p>
          <a:p>
            <a:pPr algn="l"/>
            <a:r>
              <a:rPr lang="en-US" altLang="zh-CN" sz="3200" dirty="0"/>
              <a:t>SELECT * FROM </a:t>
            </a:r>
            <a:r>
              <a:rPr lang="en-US" altLang="zh-CN" sz="3200" dirty="0" err="1"/>
              <a:t>cjb</a:t>
            </a:r>
            <a:endParaRPr lang="en-US" altLang="zh-CN" sz="3200" dirty="0"/>
          </a:p>
          <a:p>
            <a:pPr algn="l"/>
            <a:r>
              <a:rPr lang="en-US" altLang="zh-CN" sz="3200" dirty="0"/>
              <a:t>GO</a:t>
            </a:r>
            <a:endParaRPr lang="zh-CN" altLang="zh-CN" sz="3200" dirty="0"/>
          </a:p>
        </p:txBody>
      </p:sp>
    </p:spTree>
    <p:extLst>
      <p:ext uri="{BB962C8B-B14F-4D97-AF65-F5344CB8AC3E}">
        <p14:creationId xmlns:p14="http://schemas.microsoft.com/office/powerpoint/2010/main" val="163306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知识扩展：</a:t>
            </a:r>
            <a:r>
              <a:rPr lang="zh-CN" altLang="zh-CN" dirty="0" smtClean="0"/>
              <a:t>其他</a:t>
            </a:r>
            <a:r>
              <a:rPr lang="zh-CN" altLang="zh-CN" dirty="0"/>
              <a:t>常用语句的使用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11560" y="1628800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000"/>
              <a:t>1</a:t>
            </a:r>
            <a:r>
              <a:rPr lang="zh-CN" altLang="zh-CN" sz="2000"/>
              <a:t>． </a:t>
            </a:r>
            <a:r>
              <a:rPr lang="en-US" altLang="zh-CN" sz="2000"/>
              <a:t>GOTO</a:t>
            </a:r>
            <a:r>
              <a:rPr lang="zh-CN" altLang="zh-CN" sz="2000"/>
              <a:t>语句</a:t>
            </a:r>
          </a:p>
          <a:p>
            <a:pPr algn="l"/>
            <a:r>
              <a:rPr lang="en-US" altLang="zh-CN" sz="2000"/>
              <a:t>GOTO</a:t>
            </a:r>
            <a:r>
              <a:rPr lang="zh-CN" altLang="zh-CN" sz="2000"/>
              <a:t>语句可以让程序跳到一个指定的标签处并执行其后的代码。</a:t>
            </a:r>
            <a:r>
              <a:rPr lang="en-US" altLang="zh-CN" sz="2000"/>
              <a:t>GOTO</a:t>
            </a:r>
            <a:r>
              <a:rPr lang="zh-CN" altLang="zh-CN" sz="2000"/>
              <a:t>语句和标签可以在过程、批处理和语句块中的任何位置使用，也可以嵌套使用，其语法代码如下所述。</a:t>
            </a:r>
          </a:p>
          <a:p>
            <a:pPr algn="l"/>
            <a:r>
              <a:rPr lang="en-US" altLang="zh-CN" sz="2000"/>
              <a:t>Label</a:t>
            </a:r>
            <a:r>
              <a:rPr lang="zh-CN" altLang="zh-CN" sz="2000"/>
              <a:t>：</a:t>
            </a:r>
          </a:p>
          <a:p>
            <a:pPr algn="l"/>
            <a:r>
              <a:rPr lang="en-US" altLang="zh-CN" sz="2000"/>
              <a:t>GOTO label</a:t>
            </a:r>
            <a:endParaRPr lang="zh-CN" altLang="zh-CN" sz="2000"/>
          </a:p>
          <a:p>
            <a:pPr algn="l"/>
            <a:r>
              <a:rPr lang="en-US" altLang="zh-CN" sz="2000"/>
              <a:t>2</a:t>
            </a:r>
            <a:r>
              <a:rPr lang="zh-CN" altLang="zh-CN" sz="2000"/>
              <a:t>． </a:t>
            </a:r>
            <a:r>
              <a:rPr lang="en-US" altLang="zh-CN" sz="2000"/>
              <a:t>WAITFOR</a:t>
            </a:r>
            <a:r>
              <a:rPr lang="zh-CN" altLang="zh-CN" sz="2000"/>
              <a:t>语句</a:t>
            </a:r>
          </a:p>
        </p:txBody>
      </p:sp>
    </p:spTree>
    <p:extLst>
      <p:ext uri="{BB962C8B-B14F-4D97-AF65-F5344CB8AC3E}">
        <p14:creationId xmlns:p14="http://schemas.microsoft.com/office/powerpoint/2010/main" val="152682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zh-CN"/>
              <a:t>其他常用语句的使用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11560" y="1484784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b="1"/>
              <a:t>实例</a:t>
            </a:r>
            <a:r>
              <a:rPr lang="en-US" altLang="zh-CN" b="1"/>
              <a:t>1</a:t>
            </a:r>
            <a:r>
              <a:rPr lang="zh-CN" altLang="zh-CN" b="1"/>
              <a:t>：</a:t>
            </a:r>
            <a:endParaRPr lang="zh-CN" altLang="zh-CN"/>
          </a:p>
          <a:p>
            <a:pPr algn="l"/>
            <a:r>
              <a:rPr lang="zh-CN" altLang="zh-CN"/>
              <a:t>先执行一个查询语句，查询班级的信息，过</a:t>
            </a:r>
            <a:r>
              <a:rPr lang="en-US" altLang="zh-CN"/>
              <a:t>1</a:t>
            </a:r>
            <a:r>
              <a:rPr lang="zh-CN" altLang="zh-CN"/>
              <a:t>分钟再执行一个查询语句，查询学员信息，其代码如下所述。</a:t>
            </a:r>
          </a:p>
          <a:p>
            <a:pPr algn="l"/>
            <a:r>
              <a:rPr lang="en-US" altLang="zh-CN"/>
              <a:t>use  teach</a:t>
            </a:r>
            <a:endParaRPr lang="zh-CN" altLang="zh-CN"/>
          </a:p>
          <a:p>
            <a:pPr algn="l"/>
            <a:r>
              <a:rPr lang="en-US" altLang="zh-CN"/>
              <a:t>SELECT * FROM T_CLASS</a:t>
            </a:r>
            <a:endParaRPr lang="zh-CN" altLang="zh-CN"/>
          </a:p>
          <a:p>
            <a:pPr algn="l"/>
            <a:r>
              <a:rPr lang="en-US" altLang="zh-CN"/>
              <a:t>GO</a:t>
            </a:r>
            <a:endParaRPr lang="zh-CN" altLang="zh-CN"/>
          </a:p>
          <a:p>
            <a:pPr algn="l"/>
            <a:r>
              <a:rPr lang="en-US" altLang="zh-CN"/>
              <a:t>WAITFOR DELAY '00:00:60'</a:t>
            </a:r>
            <a:endParaRPr lang="zh-CN" altLang="zh-CN"/>
          </a:p>
          <a:p>
            <a:pPr algn="l"/>
            <a:r>
              <a:rPr lang="en-US" altLang="zh-CN"/>
              <a:t>SELECT * FROM T_STUDENT</a:t>
            </a:r>
            <a:endParaRPr lang="zh-CN" altLang="zh-CN"/>
          </a:p>
          <a:p>
            <a:pPr algn="l"/>
            <a:r>
              <a:rPr lang="en-US" altLang="zh-CN"/>
              <a:t>GO</a:t>
            </a:r>
            <a:endParaRPr lang="zh-CN" altLang="zh-CN"/>
          </a:p>
          <a:p>
            <a:pPr algn="l"/>
            <a:r>
              <a:rPr lang="zh-CN" altLang="zh-CN" b="1"/>
              <a:t>实例</a:t>
            </a:r>
            <a:r>
              <a:rPr lang="en-US" altLang="zh-CN" b="1"/>
              <a:t>2</a:t>
            </a:r>
            <a:r>
              <a:rPr lang="zh-CN" altLang="zh-CN" b="1"/>
              <a:t>：</a:t>
            </a:r>
            <a:endParaRPr lang="zh-CN" altLang="zh-CN"/>
          </a:p>
          <a:p>
            <a:pPr algn="l"/>
            <a:r>
              <a:rPr lang="zh-CN" altLang="zh-CN"/>
              <a:t>先执行一个查询语句，查询出班级信息，然后在指定的时间（如在</a:t>
            </a:r>
            <a:r>
              <a:rPr lang="en-US" altLang="zh-CN"/>
              <a:t>12:00:00</a:t>
            </a:r>
            <a:r>
              <a:rPr lang="zh-CN" altLang="zh-CN"/>
              <a:t>时）再执行此条查询语句，其代码如下所述。</a:t>
            </a:r>
          </a:p>
          <a:p>
            <a:pPr algn="l"/>
            <a:r>
              <a:rPr lang="en-US" altLang="zh-CN"/>
              <a:t>use teach</a:t>
            </a:r>
            <a:endParaRPr lang="zh-CN" altLang="zh-CN"/>
          </a:p>
          <a:p>
            <a:pPr algn="l"/>
            <a:r>
              <a:rPr lang="en-US" altLang="zh-CN"/>
              <a:t>SELECT * FROM T_CLASS</a:t>
            </a:r>
            <a:endParaRPr lang="zh-CN" altLang="zh-CN"/>
          </a:p>
          <a:p>
            <a:pPr algn="l"/>
            <a:r>
              <a:rPr lang="en-US" altLang="zh-CN"/>
              <a:t>GO</a:t>
            </a:r>
            <a:endParaRPr lang="zh-CN" altLang="zh-CN"/>
          </a:p>
          <a:p>
            <a:pPr algn="l"/>
            <a:r>
              <a:rPr lang="en-US" altLang="zh-CN"/>
              <a:t>WAITFOR time '12:00:00'</a:t>
            </a:r>
            <a:endParaRPr lang="zh-CN" altLang="zh-CN"/>
          </a:p>
          <a:p>
            <a:pPr algn="l"/>
            <a:r>
              <a:rPr lang="en-US" altLang="zh-CN"/>
              <a:t>SELECT * FROM T_CLASS</a:t>
            </a:r>
            <a:endParaRPr lang="zh-CN" altLang="zh-CN"/>
          </a:p>
          <a:p>
            <a:pPr algn="l"/>
            <a:r>
              <a:rPr lang="en-US" altLang="zh-CN"/>
              <a:t>GO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8565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知识扩展：</a:t>
            </a:r>
            <a:r>
              <a:rPr lang="zh-CN" altLang="zh-CN" dirty="0" smtClean="0"/>
              <a:t>其他</a:t>
            </a:r>
            <a:r>
              <a:rPr lang="zh-CN" altLang="zh-CN" dirty="0"/>
              <a:t>常用语句的使用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11560" y="1484784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/>
              <a:t>3</a:t>
            </a:r>
            <a:r>
              <a:rPr lang="zh-CN" altLang="zh-CN"/>
              <a:t>． </a:t>
            </a:r>
            <a:r>
              <a:rPr lang="en-US" altLang="zh-CN"/>
              <a:t>RETURN</a:t>
            </a:r>
            <a:r>
              <a:rPr lang="zh-CN" altLang="zh-CN"/>
              <a:t>语句</a:t>
            </a:r>
          </a:p>
          <a:p>
            <a:pPr algn="l"/>
            <a:r>
              <a:rPr lang="en-US" altLang="zh-CN"/>
              <a:t>RETURN</a:t>
            </a:r>
            <a:r>
              <a:rPr lang="zh-CN" altLang="zh-CN"/>
              <a:t>语句用于终止当前</a:t>
            </a:r>
            <a:r>
              <a:rPr lang="en-US" altLang="zh-CN"/>
              <a:t>T-SQL</a:t>
            </a:r>
            <a:r>
              <a:rPr lang="zh-CN" altLang="zh-CN"/>
              <a:t>语句的执行。</a:t>
            </a:r>
            <a:r>
              <a:rPr lang="en-US" altLang="zh-CN"/>
              <a:t>RETURN</a:t>
            </a:r>
            <a:r>
              <a:rPr lang="zh-CN" altLang="zh-CN"/>
              <a:t>的执行是即时且完全的，可在任何时候用于从过程、批处理或语句块中退出。</a:t>
            </a:r>
            <a:r>
              <a:rPr lang="en-US" altLang="zh-CN"/>
              <a:t>RETURN</a:t>
            </a:r>
            <a:r>
              <a:rPr lang="zh-CN" altLang="zh-CN"/>
              <a:t>之后的语句是不执行的。其语法代码如下所述。</a:t>
            </a:r>
          </a:p>
          <a:p>
            <a:pPr algn="l"/>
            <a:r>
              <a:rPr lang="en-US" altLang="zh-CN" smtClean="0"/>
              <a:t>RETURN [ </a:t>
            </a:r>
            <a:r>
              <a:rPr lang="en-US" altLang="zh-CN"/>
              <a:t>integer_expression]</a:t>
            </a:r>
            <a:endParaRPr lang="zh-CN" altLang="zh-CN"/>
          </a:p>
          <a:p>
            <a:pPr algn="l"/>
            <a:r>
              <a:rPr lang="zh-CN" altLang="zh-CN"/>
              <a:t>参数含义如下所述。</a:t>
            </a:r>
          </a:p>
          <a:p>
            <a:pPr algn="l"/>
            <a:r>
              <a:rPr lang="en-US" altLang="zh-CN"/>
              <a:t>integer_expression</a:t>
            </a:r>
            <a:r>
              <a:rPr lang="zh-CN" altLang="zh-CN"/>
              <a:t>：返回的整数值。存储过程可向执行调用的过程或应用程序返回一个整数值。</a:t>
            </a:r>
          </a:p>
          <a:p>
            <a:pPr algn="l"/>
            <a:r>
              <a:rPr lang="en-US" altLang="zh-CN"/>
              <a:t>4</a:t>
            </a:r>
            <a:r>
              <a:rPr lang="zh-CN" altLang="zh-CN"/>
              <a:t>． </a:t>
            </a:r>
            <a:r>
              <a:rPr lang="en-US" altLang="zh-CN"/>
              <a:t>TRY…CATCH</a:t>
            </a:r>
            <a:r>
              <a:rPr lang="zh-CN" altLang="zh-CN"/>
              <a:t>语句</a:t>
            </a:r>
          </a:p>
        </p:txBody>
      </p:sp>
    </p:spTree>
    <p:extLst>
      <p:ext uri="{BB962C8B-B14F-4D97-AF65-F5344CB8AC3E}">
        <p14:creationId xmlns:p14="http://schemas.microsoft.com/office/powerpoint/2010/main" val="78593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学习目标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340768"/>
            <a:ext cx="7776864" cy="4176464"/>
          </a:xfrm>
          <a:ln w="38100"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1" eaLnBrk="1" hangingPunct="1">
              <a:buFont typeface="Wingdings" pitchFamily="2" charset="2"/>
              <a:buNone/>
            </a:pPr>
            <a:r>
              <a:rPr lang="zh-CN" altLang="zh-CN" sz="3600" dirty="0"/>
              <a:t>学习完本项目后，将能够：</a:t>
            </a:r>
            <a:endParaRPr lang="zh-CN" altLang="en-US" sz="3600" dirty="0" smtClean="0"/>
          </a:p>
          <a:p>
            <a:r>
              <a:rPr lang="zh-CN" altLang="en-US" dirty="0" smtClean="0"/>
              <a:t>掌握</a:t>
            </a:r>
            <a:r>
              <a:rPr lang="zh-CN" altLang="en-US" dirty="0"/>
              <a:t>如何定义变量并赋值</a:t>
            </a:r>
          </a:p>
          <a:p>
            <a:r>
              <a:rPr lang="zh-CN" altLang="en-US" dirty="0" smtClean="0"/>
              <a:t>掌握</a:t>
            </a:r>
            <a:r>
              <a:rPr lang="zh-CN" altLang="en-US" dirty="0"/>
              <a:t>如何输出显示数据</a:t>
            </a:r>
          </a:p>
          <a:p>
            <a:r>
              <a:rPr lang="zh-CN" altLang="en-US" dirty="0" smtClean="0"/>
              <a:t>掌握</a:t>
            </a:r>
            <a:r>
              <a:rPr lang="zh-CN" altLang="en-US" dirty="0"/>
              <a:t>条件语句与循环语句</a:t>
            </a:r>
          </a:p>
          <a:p>
            <a:r>
              <a:rPr lang="zh-CN" altLang="en-US" dirty="0" smtClean="0"/>
              <a:t>理解</a:t>
            </a:r>
            <a:r>
              <a:rPr lang="en-US" altLang="zh-CN" dirty="0"/>
              <a:t>SQL </a:t>
            </a:r>
            <a:r>
              <a:rPr lang="zh-CN" altLang="en-US" dirty="0"/>
              <a:t>中批处理的应用</a:t>
            </a:r>
          </a:p>
          <a:p>
            <a:r>
              <a:rPr lang="zh-CN" altLang="en-US" dirty="0" smtClean="0"/>
              <a:t>理解</a:t>
            </a:r>
            <a:r>
              <a:rPr lang="zh-CN" altLang="en-US" dirty="0"/>
              <a:t>常量与变量的区别</a:t>
            </a:r>
            <a:endParaRPr lang="zh-CN" altLang="zh-CN" sz="3200" dirty="0"/>
          </a:p>
        </p:txBody>
      </p:sp>
      <p:sp>
        <p:nvSpPr>
          <p:cNvPr id="5122" name="页脚占位符 3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3206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>
                <a:ea typeface="宋体" pitchFamily="2" charset="-122"/>
              </a:rPr>
              <a:t>Page </a:t>
            </a:r>
            <a:fld id="{AAEF51C4-DD4B-43F4-934F-F9BF709BC81C}" type="slidenum">
              <a:rPr lang="en-US" altLang="zh-CN">
                <a:ea typeface="宋体" pitchFamily="2" charset="-122"/>
              </a:rPr>
              <a:pPr eaLnBrk="1" hangingPunct="1"/>
              <a:t>3</a:t>
            </a:fld>
            <a:r>
              <a:rPr lang="en-US" altLang="zh-CN">
                <a:ea typeface="宋体" pitchFamily="2" charset="-122"/>
              </a:rPr>
              <a:t>/31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知识扩展：</a:t>
            </a:r>
            <a:r>
              <a:rPr lang="zh-CN" altLang="zh-CN" dirty="0" smtClean="0"/>
              <a:t>其他</a:t>
            </a:r>
            <a:r>
              <a:rPr lang="zh-CN" altLang="zh-CN" dirty="0"/>
              <a:t>常用语句的使用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11560" y="1484784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b="1"/>
              <a:t>实例</a:t>
            </a:r>
            <a:r>
              <a:rPr lang="en-US" altLang="zh-CN" sz="2400" b="1"/>
              <a:t>3</a:t>
            </a:r>
            <a:r>
              <a:rPr lang="zh-CN" altLang="zh-CN" sz="2400" b="1"/>
              <a:t>：</a:t>
            </a:r>
            <a:endParaRPr lang="zh-CN" altLang="zh-CN" sz="2400"/>
          </a:p>
          <a:p>
            <a:pPr algn="l"/>
            <a:r>
              <a:rPr lang="zh-CN" altLang="zh-CN" sz="2400"/>
              <a:t>在</a:t>
            </a:r>
            <a:r>
              <a:rPr lang="en-US" altLang="zh-CN" sz="2400"/>
              <a:t>Studends</a:t>
            </a:r>
            <a:r>
              <a:rPr lang="zh-CN" altLang="zh-CN" sz="2400"/>
              <a:t>表中，删除姓名为</a:t>
            </a:r>
            <a:r>
              <a:rPr lang="en-US" altLang="zh-CN" sz="2400"/>
              <a:t>“</a:t>
            </a:r>
            <a:r>
              <a:rPr lang="zh-CN" altLang="zh-CN" sz="2400"/>
              <a:t>李玲玲</a:t>
            </a:r>
            <a:r>
              <a:rPr lang="en-US" altLang="zh-CN" sz="2400"/>
              <a:t>”</a:t>
            </a:r>
            <a:r>
              <a:rPr lang="zh-CN" altLang="zh-CN" sz="2400"/>
              <a:t>的学生信息，其代码如下所述。</a:t>
            </a:r>
          </a:p>
          <a:p>
            <a:pPr algn="l"/>
            <a:r>
              <a:rPr lang="en-US" altLang="zh-CN" sz="2400"/>
              <a:t>use Studentmanager</a:t>
            </a:r>
            <a:endParaRPr lang="zh-CN" altLang="zh-CN" sz="2400"/>
          </a:p>
          <a:p>
            <a:pPr algn="l"/>
            <a:r>
              <a:rPr lang="en-US" altLang="zh-CN" sz="2400"/>
              <a:t>BEGIN TRY</a:t>
            </a:r>
            <a:endParaRPr lang="zh-CN" altLang="zh-CN" sz="2400"/>
          </a:p>
          <a:p>
            <a:pPr algn="l"/>
            <a:r>
              <a:rPr lang="en-US" altLang="zh-CN" sz="2400"/>
              <a:t>DELETE  FROM Studends WHERE sname='</a:t>
            </a:r>
            <a:r>
              <a:rPr lang="zh-CN" altLang="zh-CN" sz="2400"/>
              <a:t>李玲玲</a:t>
            </a:r>
            <a:r>
              <a:rPr lang="en-US" altLang="zh-CN" sz="2400"/>
              <a:t>'</a:t>
            </a:r>
            <a:endParaRPr lang="zh-CN" altLang="zh-CN" sz="2400"/>
          </a:p>
          <a:p>
            <a:pPr algn="l"/>
            <a:r>
              <a:rPr lang="en-US" altLang="zh-CN" sz="2400"/>
              <a:t>END TRY</a:t>
            </a:r>
            <a:endParaRPr lang="zh-CN" altLang="zh-CN" sz="2400"/>
          </a:p>
          <a:p>
            <a:pPr algn="l"/>
            <a:r>
              <a:rPr lang="en-US" altLang="zh-CN" sz="2400"/>
              <a:t>BEGIN CATCH</a:t>
            </a:r>
            <a:endParaRPr lang="zh-CN" altLang="zh-CN" sz="2400"/>
          </a:p>
          <a:p>
            <a:pPr algn="l"/>
            <a:r>
              <a:rPr lang="en-US" altLang="zh-CN" sz="2400"/>
              <a:t>PRINT '</a:t>
            </a:r>
            <a:r>
              <a:rPr lang="zh-CN" altLang="zh-CN" sz="2400"/>
              <a:t>出错信息为：</a:t>
            </a:r>
            <a:r>
              <a:rPr lang="en-US" altLang="zh-CN" sz="2400"/>
              <a:t>'+error_message( )</a:t>
            </a:r>
            <a:endParaRPr lang="zh-CN" altLang="zh-CN" sz="2400"/>
          </a:p>
          <a:p>
            <a:pPr algn="l"/>
            <a:r>
              <a:rPr lang="en-US" altLang="zh-CN" sz="2400"/>
              <a:t>END CATCH</a:t>
            </a:r>
            <a:endParaRPr lang="zh-CN" altLang="zh-CN" sz="2400"/>
          </a:p>
        </p:txBody>
      </p:sp>
    </p:spTree>
    <p:extLst>
      <p:ext uri="{BB962C8B-B14F-4D97-AF65-F5344CB8AC3E}">
        <p14:creationId xmlns:p14="http://schemas.microsoft.com/office/powerpoint/2010/main" val="146095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1" cy="7921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知识扩展：</a:t>
            </a:r>
            <a:r>
              <a:rPr lang="zh-CN" altLang="zh-CN" dirty="0" smtClean="0"/>
              <a:t>变量</a:t>
            </a:r>
            <a:r>
              <a:rPr lang="zh-CN" altLang="zh-CN" dirty="0"/>
              <a:t>和参数的使用</a:t>
            </a:r>
            <a:endParaRPr lang="en-US" altLang="zh-CN" dirty="0" smtClean="0"/>
          </a:p>
        </p:txBody>
      </p:sp>
      <p:sp>
        <p:nvSpPr>
          <p:cNvPr id="2" name="矩形 1"/>
          <p:cNvSpPr/>
          <p:nvPr/>
        </p:nvSpPr>
        <p:spPr>
          <a:xfrm>
            <a:off x="611560" y="1484784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1600" b="1"/>
              <a:t>实例</a:t>
            </a:r>
            <a:r>
              <a:rPr lang="zh-CN" altLang="zh-CN" sz="1600" b="1" smtClean="0"/>
              <a:t>：</a:t>
            </a:r>
            <a:r>
              <a:rPr lang="zh-CN" altLang="zh-CN" sz="1600" smtClean="0"/>
              <a:t>创建</a:t>
            </a:r>
            <a:r>
              <a:rPr lang="zh-CN" altLang="zh-CN" sz="1600"/>
              <a:t>一个小的测试表并向其填充</a:t>
            </a:r>
            <a:r>
              <a:rPr lang="en-US" altLang="zh-CN" sz="1600"/>
              <a:t>26</a:t>
            </a:r>
            <a:r>
              <a:rPr lang="zh-CN" altLang="zh-CN" sz="1600"/>
              <a:t>行。</a:t>
            </a:r>
          </a:p>
          <a:p>
            <a:pPr algn="l"/>
            <a:r>
              <a:rPr lang="en-US" altLang="zh-CN" sz="1400"/>
              <a:t>CREATE TABLE TestTable (cola int, colb char(3));</a:t>
            </a:r>
            <a:endParaRPr lang="zh-CN" altLang="zh-CN" sz="1400"/>
          </a:p>
          <a:p>
            <a:pPr algn="l"/>
            <a:r>
              <a:rPr lang="en-US" altLang="zh-CN" sz="1400"/>
              <a:t>GO</a:t>
            </a:r>
            <a:endParaRPr lang="zh-CN" altLang="zh-CN" sz="1400"/>
          </a:p>
          <a:p>
            <a:pPr algn="l"/>
            <a:r>
              <a:rPr lang="en-US" altLang="zh-CN" sz="1400"/>
              <a:t>SET NOCOUNT ON;</a:t>
            </a:r>
            <a:endParaRPr lang="zh-CN" altLang="zh-CN" sz="1400"/>
          </a:p>
          <a:p>
            <a:pPr algn="l"/>
            <a:r>
              <a:rPr lang="en-US" altLang="zh-CN" sz="1400"/>
              <a:t>GO</a:t>
            </a:r>
            <a:endParaRPr lang="zh-CN" altLang="zh-CN" sz="1400"/>
          </a:p>
          <a:p>
            <a:pPr algn="l"/>
            <a:r>
              <a:rPr lang="en-US" altLang="zh-CN" sz="1400"/>
              <a:t> </a:t>
            </a:r>
            <a:r>
              <a:rPr lang="en-US" altLang="zh-CN" sz="1400" smtClean="0"/>
              <a:t>DECLARE </a:t>
            </a:r>
            <a:r>
              <a:rPr lang="en-US" altLang="zh-CN" sz="1400"/>
              <a:t>@MyCounter int;</a:t>
            </a:r>
            <a:endParaRPr lang="zh-CN" altLang="zh-CN" sz="1400"/>
          </a:p>
          <a:p>
            <a:pPr algn="l"/>
            <a:r>
              <a:rPr lang="en-US" altLang="zh-CN" sz="1400" smtClean="0"/>
              <a:t>SET </a:t>
            </a:r>
            <a:r>
              <a:rPr lang="en-US" altLang="zh-CN" sz="1400"/>
              <a:t>@MyCounter = 0;</a:t>
            </a:r>
            <a:endParaRPr lang="zh-CN" altLang="zh-CN" sz="1400"/>
          </a:p>
          <a:p>
            <a:pPr algn="l"/>
            <a:r>
              <a:rPr lang="en-US" altLang="zh-CN" sz="1400" smtClean="0"/>
              <a:t>WHILE </a:t>
            </a:r>
            <a:r>
              <a:rPr lang="en-US" altLang="zh-CN" sz="1400"/>
              <a:t>(@MyCounter &lt; 26)</a:t>
            </a:r>
            <a:endParaRPr lang="zh-CN" altLang="zh-CN" sz="1400"/>
          </a:p>
          <a:p>
            <a:pPr algn="l"/>
            <a:r>
              <a:rPr lang="en-US" altLang="zh-CN" sz="1400"/>
              <a:t>BEGIN;</a:t>
            </a:r>
            <a:endParaRPr lang="zh-CN" altLang="zh-CN" sz="1400"/>
          </a:p>
          <a:p>
            <a:pPr algn="l"/>
            <a:r>
              <a:rPr lang="en-US" altLang="zh-CN" sz="1400"/>
              <a:t>   INSERT INTO TestTable VALUES</a:t>
            </a:r>
            <a:endParaRPr lang="zh-CN" altLang="zh-CN" sz="1400"/>
          </a:p>
          <a:p>
            <a:pPr algn="l"/>
            <a:r>
              <a:rPr lang="en-US" altLang="zh-CN" sz="1400"/>
              <a:t>       (@MyCounter,</a:t>
            </a:r>
            <a:endParaRPr lang="zh-CN" altLang="zh-CN" sz="1400"/>
          </a:p>
          <a:p>
            <a:pPr algn="l"/>
            <a:r>
              <a:rPr lang="en-US" altLang="zh-CN" sz="1400"/>
              <a:t>        CHAR( ( @MyCounter + ASCII('a') ) )</a:t>
            </a:r>
            <a:endParaRPr lang="zh-CN" altLang="zh-CN" sz="1400"/>
          </a:p>
          <a:p>
            <a:pPr algn="l"/>
            <a:r>
              <a:rPr lang="en-US" altLang="zh-CN" sz="1400"/>
              <a:t>       );</a:t>
            </a:r>
            <a:endParaRPr lang="zh-CN" altLang="zh-CN" sz="1400"/>
          </a:p>
          <a:p>
            <a:pPr algn="l"/>
            <a:r>
              <a:rPr lang="en-US" altLang="zh-CN" sz="1400"/>
              <a:t>   SET @MyCounter = @MyCounter + 1;</a:t>
            </a:r>
            <a:endParaRPr lang="zh-CN" altLang="zh-CN" sz="1400"/>
          </a:p>
          <a:p>
            <a:pPr algn="l"/>
            <a:r>
              <a:rPr lang="en-US" altLang="zh-CN" sz="1400"/>
              <a:t>END;</a:t>
            </a:r>
            <a:endParaRPr lang="zh-CN" altLang="zh-CN" sz="1400"/>
          </a:p>
          <a:p>
            <a:pPr algn="l"/>
            <a:r>
              <a:rPr lang="en-US" altLang="zh-CN" sz="1400"/>
              <a:t>GO</a:t>
            </a:r>
            <a:endParaRPr lang="zh-CN" altLang="zh-CN" sz="1400"/>
          </a:p>
          <a:p>
            <a:pPr algn="l"/>
            <a:r>
              <a:rPr lang="en-US" altLang="zh-CN" sz="1400"/>
              <a:t>SET NOCOUNT OFF;</a:t>
            </a:r>
            <a:endParaRPr lang="zh-CN" altLang="zh-CN" sz="1400"/>
          </a:p>
          <a:p>
            <a:pPr algn="l"/>
            <a:r>
              <a:rPr lang="en-US" altLang="zh-CN" sz="1400"/>
              <a:t>GO</a:t>
            </a:r>
            <a:endParaRPr lang="zh-CN" altLang="zh-CN" sz="1400"/>
          </a:p>
          <a:p>
            <a:pPr algn="l"/>
            <a:r>
              <a:rPr lang="en-US" altLang="zh-CN" sz="1400"/>
              <a:t> </a:t>
            </a:r>
            <a:r>
              <a:rPr lang="en-US" altLang="zh-CN" sz="1400" smtClean="0"/>
              <a:t>SELECT </a:t>
            </a:r>
            <a:r>
              <a:rPr lang="en-US" altLang="zh-CN" sz="1400"/>
              <a:t>cola, colb</a:t>
            </a:r>
            <a:endParaRPr lang="zh-CN" altLang="zh-CN" sz="1400"/>
          </a:p>
          <a:p>
            <a:pPr algn="l"/>
            <a:r>
              <a:rPr lang="en-US" altLang="zh-CN" sz="1400"/>
              <a:t>FROM TestTable;</a:t>
            </a:r>
            <a:endParaRPr lang="zh-CN" altLang="zh-CN" sz="1400"/>
          </a:p>
          <a:p>
            <a:pPr algn="l"/>
            <a:r>
              <a:rPr lang="en-US" altLang="zh-CN" sz="1400"/>
              <a:t>GO</a:t>
            </a:r>
            <a:endParaRPr lang="zh-CN" altLang="zh-CN" sz="1400"/>
          </a:p>
          <a:p>
            <a:pPr algn="l"/>
            <a:r>
              <a:rPr lang="en-US" altLang="zh-CN" sz="1400"/>
              <a:t>DROP TABLE TestTable;</a:t>
            </a:r>
            <a:endParaRPr lang="zh-CN" altLang="zh-CN" sz="1400"/>
          </a:p>
          <a:p>
            <a:pPr algn="l"/>
            <a:r>
              <a:rPr lang="en-US" altLang="zh-CN" sz="1400"/>
              <a:t>GO</a:t>
            </a:r>
            <a:endParaRPr lang="zh-CN" altLang="zh-CN" sz="1400"/>
          </a:p>
        </p:txBody>
      </p:sp>
    </p:spTree>
    <p:extLst>
      <p:ext uri="{BB962C8B-B14F-4D97-AF65-F5344CB8AC3E}">
        <p14:creationId xmlns:p14="http://schemas.microsoft.com/office/powerpoint/2010/main" val="217154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1093" y="188640"/>
            <a:ext cx="8229600" cy="792163"/>
          </a:xfrm>
        </p:spPr>
        <p:txBody>
          <a:bodyPr/>
          <a:lstStyle/>
          <a:p>
            <a:pPr eaLnBrk="1" hangingPunct="1"/>
            <a:r>
              <a:rPr lang="zh-CN" altLang="en-US" smtClean="0"/>
              <a:t>项目</a:t>
            </a:r>
            <a:r>
              <a:rPr lang="zh-CN" altLang="zh-CN" smtClean="0"/>
              <a:t>总结</a:t>
            </a:r>
            <a:endParaRPr lang="zh-CN" altLang="en-US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282950" y="2176463"/>
            <a:ext cx="644525" cy="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4417" y="1988840"/>
            <a:ext cx="8166276" cy="2246769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l">
              <a:buFont typeface="Arial" pitchFamily="34" charset="0"/>
              <a:buChar char="•"/>
            </a:pPr>
            <a:r>
              <a:rPr lang="zh-CN" altLang="zh-CN" sz="2000"/>
              <a:t>和</a:t>
            </a:r>
            <a:r>
              <a:rPr lang="en-US" altLang="zh-CN" sz="2000"/>
              <a:t>C</a:t>
            </a:r>
            <a:r>
              <a:rPr lang="zh-CN" altLang="zh-CN" sz="2000"/>
              <a:t>语言非常相似，变量的使用也是先声明，然后再赋值。局部变量前必须有</a:t>
            </a:r>
            <a:r>
              <a:rPr lang="en-US" altLang="zh-CN" sz="2000"/>
              <a:t>“@”</a:t>
            </a:r>
            <a:r>
              <a:rPr lang="zh-CN" altLang="zh-CN" sz="2000"/>
              <a:t>前缀，全局变量必须有两个</a:t>
            </a:r>
            <a:r>
              <a:rPr lang="en-US" altLang="zh-CN" sz="2000"/>
              <a:t>“@”</a:t>
            </a:r>
            <a:r>
              <a:rPr lang="zh-CN" altLang="zh-CN" sz="2000"/>
              <a:t>前缀。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zh-CN" altLang="zh-CN" sz="2000"/>
              <a:t>变量的赋值有两种方式：使用</a:t>
            </a:r>
            <a:r>
              <a:rPr lang="en-US" altLang="zh-CN" sz="2000"/>
              <a:t>SET</a:t>
            </a:r>
            <a:r>
              <a:rPr lang="zh-CN" altLang="zh-CN" sz="2000"/>
              <a:t>语句或</a:t>
            </a:r>
            <a:r>
              <a:rPr lang="en-US" altLang="zh-CN" sz="2000"/>
              <a:t>SELECT</a:t>
            </a:r>
            <a:r>
              <a:rPr lang="zh-CN" altLang="zh-CN" sz="2000"/>
              <a:t>语句。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zh-CN" altLang="zh-CN" sz="2000"/>
              <a:t>输出结果也有两种方式：</a:t>
            </a:r>
            <a:r>
              <a:rPr lang="en-US" altLang="zh-CN" sz="2000"/>
              <a:t>PRINT </a:t>
            </a:r>
            <a:r>
              <a:rPr lang="zh-CN" altLang="zh-CN" sz="2000"/>
              <a:t>语句和</a:t>
            </a:r>
            <a:r>
              <a:rPr lang="en-US" altLang="zh-CN" sz="2000"/>
              <a:t>SELECT</a:t>
            </a:r>
            <a:r>
              <a:rPr lang="zh-CN" altLang="zh-CN" sz="2000"/>
              <a:t>语句。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zh-CN" altLang="zh-CN" sz="2000"/>
              <a:t>控制流语句提供了条件操作所需的顺序和逻辑。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zh-CN" altLang="zh-CN" sz="2000"/>
              <a:t>语句块使用</a:t>
            </a:r>
            <a:r>
              <a:rPr lang="en-US" altLang="zh-CN" sz="2000"/>
              <a:t>BEGIN…END</a:t>
            </a:r>
            <a:r>
              <a:rPr lang="zh-CN" altLang="zh-CN" sz="2000"/>
              <a:t>。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zh-CN" altLang="zh-CN" sz="2000"/>
              <a:t>批处理可以提高语句执行的效率，批处理结束的标志是</a:t>
            </a:r>
            <a:r>
              <a:rPr lang="en-US" altLang="zh-CN" sz="2000"/>
              <a:t>“GO”</a:t>
            </a:r>
            <a:r>
              <a:rPr lang="zh-CN" altLang="zh-CN" sz="200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39898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zh-CN" smtClean="0"/>
              <a:t>实</a:t>
            </a:r>
            <a:r>
              <a:rPr lang="zh-CN" altLang="zh-CN"/>
              <a:t>训</a:t>
            </a:r>
            <a:endParaRPr lang="zh-CN" alt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052736"/>
            <a:ext cx="8568952" cy="5271864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000" dirty="0"/>
              <a:t>1</a:t>
            </a:r>
            <a:r>
              <a:rPr lang="zh-CN" altLang="zh-CN" sz="2000" dirty="0"/>
              <a:t>． </a:t>
            </a:r>
            <a:r>
              <a:rPr lang="zh-CN" altLang="zh-CN" sz="2000" dirty="0" smtClean="0"/>
              <a:t>环境</a:t>
            </a:r>
            <a:r>
              <a:rPr lang="zh-CN" altLang="zh-CN" sz="2000" dirty="0" smtClean="0"/>
              <a:t>介绍</a:t>
            </a:r>
            <a:endParaRPr lang="en-US" altLang="zh-CN" sz="2000" dirty="0" smtClean="0"/>
          </a:p>
          <a:p>
            <a:pPr marL="0" indent="457200">
              <a:buNone/>
            </a:pPr>
            <a:r>
              <a:rPr lang="zh-CN" altLang="en-US" sz="2000" dirty="0"/>
              <a:t>智游集团网上书店管理系统开发小组在创建完成数据库</a:t>
            </a:r>
            <a:r>
              <a:rPr lang="en-US" altLang="zh-CN" sz="2000" dirty="0" err="1"/>
              <a:t>BookSaleDB</a:t>
            </a:r>
            <a:r>
              <a:rPr lang="en-US" altLang="zh-CN" sz="2000" dirty="0"/>
              <a:t> </a:t>
            </a:r>
            <a:r>
              <a:rPr lang="zh-CN" altLang="en-US" sz="2000" dirty="0"/>
              <a:t>和表的创建</a:t>
            </a:r>
            <a:r>
              <a:rPr lang="zh-CN" altLang="en-US" sz="2000" dirty="0" smtClean="0"/>
              <a:t>之后</a:t>
            </a:r>
            <a:r>
              <a:rPr lang="zh-CN" altLang="en-US" sz="2000" dirty="0"/>
              <a:t>，需要使用</a:t>
            </a:r>
            <a:r>
              <a:rPr lang="en-US" altLang="zh-CN" sz="2000" dirty="0"/>
              <a:t>T-SQL </a:t>
            </a:r>
            <a:r>
              <a:rPr lang="zh-CN" altLang="en-US" sz="2000" dirty="0"/>
              <a:t>语句对部分数据表进行管理以测试系统稳定性，具体管理要求如下：</a:t>
            </a:r>
          </a:p>
          <a:p>
            <a:pPr marL="0" indent="0">
              <a:buNone/>
            </a:pPr>
            <a:r>
              <a:rPr lang="zh-CN" altLang="en-US" sz="2000" dirty="0" smtClean="0"/>
              <a:t> （</a:t>
            </a:r>
            <a:r>
              <a:rPr lang="en-US" altLang="zh-CN" sz="2000" dirty="0"/>
              <a:t>1</a:t>
            </a:r>
            <a:r>
              <a:rPr lang="zh-CN" altLang="en-US" sz="2000" dirty="0"/>
              <a:t>）用</a:t>
            </a:r>
            <a:r>
              <a:rPr lang="en-US" altLang="zh-CN" sz="2000" dirty="0"/>
              <a:t>T-SQL </a:t>
            </a:r>
            <a:r>
              <a:rPr lang="zh-CN" altLang="en-US" sz="2000" dirty="0"/>
              <a:t>语句对图书表进行数据管理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zh-CN" altLang="en-US" sz="2000" dirty="0" smtClean="0"/>
              <a:t> （</a:t>
            </a:r>
            <a:r>
              <a:rPr lang="en-US" altLang="zh-CN" sz="2000" dirty="0"/>
              <a:t>2</a:t>
            </a:r>
            <a:r>
              <a:rPr lang="zh-CN" altLang="en-US" sz="2000" dirty="0"/>
              <a:t>）用</a:t>
            </a:r>
            <a:r>
              <a:rPr lang="en-US" altLang="zh-CN" sz="2000" dirty="0"/>
              <a:t>T-SQL </a:t>
            </a:r>
            <a:r>
              <a:rPr lang="zh-CN" altLang="en-US" sz="2000" dirty="0"/>
              <a:t>语句对订单表进行数据管理。</a:t>
            </a:r>
          </a:p>
          <a:p>
            <a:pPr marL="0" indent="0">
              <a:buNone/>
            </a:pPr>
            <a:r>
              <a:rPr lang="en-US" altLang="zh-CN" sz="2000" dirty="0"/>
              <a:t>【</a:t>
            </a:r>
            <a:r>
              <a:rPr lang="zh-CN" altLang="en-US" sz="2000" dirty="0"/>
              <a:t>项目实战内容</a:t>
            </a:r>
            <a:r>
              <a:rPr lang="en-US" altLang="zh-CN" sz="2000" dirty="0"/>
              <a:t>】</a:t>
            </a:r>
          </a:p>
          <a:p>
            <a:pPr marL="0" indent="0">
              <a:buNone/>
            </a:pPr>
            <a:r>
              <a:rPr lang="zh-CN" altLang="en-US" sz="2000" dirty="0"/>
              <a:t>任务</a:t>
            </a:r>
            <a:r>
              <a:rPr lang="en-US" altLang="zh-CN" sz="2000" dirty="0"/>
              <a:t>1</a:t>
            </a:r>
            <a:r>
              <a:rPr lang="zh-CN" altLang="en-US" sz="2000" dirty="0"/>
              <a:t>：使用</a:t>
            </a:r>
            <a:r>
              <a:rPr lang="en-US" altLang="zh-CN" sz="2000" dirty="0"/>
              <a:t>T-SQL </a:t>
            </a:r>
            <a:r>
              <a:rPr lang="zh-CN" altLang="en-US" sz="2000" dirty="0"/>
              <a:t>语句对网上书店数据库图书表（</a:t>
            </a:r>
            <a:r>
              <a:rPr lang="en-US" altLang="zh-CN" sz="2000" dirty="0"/>
              <a:t>Books</a:t>
            </a:r>
            <a:r>
              <a:rPr lang="zh-CN" altLang="en-US" sz="2000" dirty="0"/>
              <a:t>）进行数据管理。</a:t>
            </a:r>
          </a:p>
          <a:p>
            <a:pPr marL="0" indent="0">
              <a:buNone/>
            </a:pPr>
            <a:r>
              <a:rPr lang="zh-CN" altLang="en-US" sz="2000" dirty="0"/>
              <a:t>任务</a:t>
            </a:r>
            <a:r>
              <a:rPr lang="en-US" altLang="zh-CN" sz="2000" dirty="0"/>
              <a:t>2</a:t>
            </a:r>
            <a:r>
              <a:rPr lang="zh-CN" altLang="en-US" sz="2000" dirty="0"/>
              <a:t>：使用</a:t>
            </a:r>
            <a:r>
              <a:rPr lang="en-US" altLang="zh-CN" sz="2000" dirty="0"/>
              <a:t>T-SQL </a:t>
            </a:r>
            <a:r>
              <a:rPr lang="zh-CN" altLang="en-US" sz="2000" dirty="0"/>
              <a:t>语句对网上书店数据库订单表（</a:t>
            </a:r>
            <a:r>
              <a:rPr lang="en-US" altLang="zh-CN" sz="2000" dirty="0"/>
              <a:t>Orders</a:t>
            </a:r>
            <a:r>
              <a:rPr lang="zh-CN" altLang="en-US" sz="2000" dirty="0"/>
              <a:t>）进行数据管理（</a:t>
            </a:r>
            <a:r>
              <a:rPr lang="zh-CN" altLang="en-US" sz="2000" dirty="0" smtClean="0"/>
              <a:t>查询订单</a:t>
            </a:r>
            <a:r>
              <a:rPr lang="zh-CN" altLang="en-US" sz="2000" dirty="0"/>
              <a:t>数量）。</a:t>
            </a:r>
            <a:endParaRPr lang="zh-CN" altLang="zh-CN" sz="2000" dirty="0"/>
          </a:p>
        </p:txBody>
      </p:sp>
      <p:sp>
        <p:nvSpPr>
          <p:cNvPr id="37890" name="页脚占位符 3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3206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>
                <a:ea typeface="宋体" pitchFamily="2" charset="-122"/>
              </a:rPr>
              <a:t>Page </a:t>
            </a:r>
            <a:fld id="{19A6DDCE-7829-4CC4-B554-40719038D3DD}" type="slidenum">
              <a:rPr lang="en-US" altLang="zh-CN">
                <a:ea typeface="宋体" pitchFamily="2" charset="-122"/>
              </a:rPr>
              <a:pPr eaLnBrk="1" hangingPunct="1"/>
              <a:t>33</a:t>
            </a:fld>
            <a:r>
              <a:rPr lang="en-US" altLang="zh-CN">
                <a:ea typeface="宋体" pitchFamily="2" charset="-122"/>
              </a:rPr>
              <a:t>/31</a:t>
            </a:r>
          </a:p>
        </p:txBody>
      </p:sp>
    </p:spTree>
    <p:extLst>
      <p:ext uri="{BB962C8B-B14F-4D97-AF65-F5344CB8AC3E}">
        <p14:creationId xmlns:p14="http://schemas.microsoft.com/office/powerpoint/2010/main" val="12541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重点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1887538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</a:pPr>
            <a:endParaRPr lang="zh-CN" altLang="en-US" dirty="0" smtClean="0"/>
          </a:p>
          <a:p>
            <a:pPr lvl="0"/>
            <a:r>
              <a:rPr lang="zh-CN" altLang="zh-CN" sz="3600" dirty="0"/>
              <a:t>如何定义变量并赋值</a:t>
            </a:r>
          </a:p>
          <a:p>
            <a:r>
              <a:rPr lang="zh-CN" altLang="en-US" sz="3600" dirty="0"/>
              <a:t>条件语句与循环语句的使用</a:t>
            </a:r>
            <a:endParaRPr lang="zh-CN" altLang="zh-CN" sz="3600" dirty="0"/>
          </a:p>
        </p:txBody>
      </p:sp>
      <p:sp>
        <p:nvSpPr>
          <p:cNvPr id="6146" name="页脚占位符 3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3206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>
                <a:ea typeface="宋体" pitchFamily="2" charset="-122"/>
              </a:rPr>
              <a:t>Page </a:t>
            </a:r>
            <a:fld id="{25A40888-2DA9-4E95-8853-8CBAA340A190}" type="slidenum">
              <a:rPr lang="en-US" altLang="zh-CN">
                <a:ea typeface="宋体" pitchFamily="2" charset="-122"/>
              </a:rPr>
              <a:pPr eaLnBrk="1" hangingPunct="1"/>
              <a:t>4</a:t>
            </a:fld>
            <a:r>
              <a:rPr lang="en-US" altLang="zh-CN">
                <a:ea typeface="宋体" pitchFamily="2" charset="-122"/>
              </a:rPr>
              <a:t>/31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难点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1887538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</a:pPr>
            <a:endParaRPr lang="zh-CN" altLang="en-US" dirty="0" smtClean="0"/>
          </a:p>
          <a:p>
            <a:r>
              <a:rPr lang="zh-CN" altLang="en-US" sz="3600" dirty="0"/>
              <a:t>条件语句与循环语句</a:t>
            </a:r>
          </a:p>
          <a:p>
            <a:r>
              <a:rPr lang="en-US" altLang="zh-CN" sz="3600" dirty="0" smtClean="0"/>
              <a:t>SQL </a:t>
            </a:r>
            <a:r>
              <a:rPr lang="zh-CN" altLang="en-US" sz="3600" dirty="0"/>
              <a:t>中批处理的应用</a:t>
            </a:r>
            <a:endParaRPr lang="zh-CN" altLang="zh-CN" sz="3600" dirty="0"/>
          </a:p>
        </p:txBody>
      </p:sp>
      <p:sp>
        <p:nvSpPr>
          <p:cNvPr id="6146" name="页脚占位符 3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3206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>
                <a:ea typeface="宋体" pitchFamily="2" charset="-122"/>
              </a:rPr>
              <a:t>Page </a:t>
            </a:r>
            <a:fld id="{25A40888-2DA9-4E95-8853-8CBAA340A190}" type="slidenum">
              <a:rPr lang="en-US" altLang="zh-CN">
                <a:ea typeface="宋体" pitchFamily="2" charset="-122"/>
              </a:rPr>
              <a:pPr eaLnBrk="1" hangingPunct="1"/>
              <a:t>5</a:t>
            </a:fld>
            <a:r>
              <a:rPr lang="en-US" altLang="zh-CN">
                <a:ea typeface="宋体" pitchFamily="2" charset="-122"/>
              </a:rPr>
              <a:t>/31</a:t>
            </a:r>
          </a:p>
        </p:txBody>
      </p:sp>
    </p:spTree>
    <p:extLst>
      <p:ext uri="{BB962C8B-B14F-4D97-AF65-F5344CB8AC3E}">
        <p14:creationId xmlns:p14="http://schemas.microsoft.com/office/powerpoint/2010/main" val="189580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41287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 常规标识符</a:t>
            </a:r>
          </a:p>
          <a:p>
            <a:pPr marL="0" indent="0">
              <a:buNone/>
            </a:pPr>
            <a:r>
              <a:rPr lang="zh-CN" altLang="zh-CN" dirty="0"/>
              <a:t>在</a:t>
            </a:r>
            <a:r>
              <a:rPr lang="en-US" altLang="zh-CN" dirty="0"/>
              <a:t>T-SQL</a:t>
            </a:r>
            <a:r>
              <a:rPr lang="zh-CN" altLang="zh-CN" dirty="0"/>
              <a:t>语句中，不使用分隔标识符分开的标识符为常规标识符。</a:t>
            </a:r>
          </a:p>
          <a:p>
            <a:pPr marL="0" indent="0">
              <a:buNone/>
            </a:pPr>
            <a:r>
              <a:rPr lang="zh-CN" altLang="zh-CN" dirty="0">
                <a:solidFill>
                  <a:srgbClr val="FF0000"/>
                </a:solidFill>
              </a:rPr>
              <a:t>常规标识符的命名规则如下：</a:t>
            </a:r>
          </a:p>
          <a:p>
            <a:r>
              <a:rPr lang="zh-CN" altLang="zh-CN" sz="2400" dirty="0"/>
              <a:t>首字符必须以字母、下划线（</a:t>
            </a:r>
            <a:r>
              <a:rPr lang="en-US" altLang="zh-CN" sz="2400" dirty="0"/>
              <a:t>_</a:t>
            </a:r>
            <a:r>
              <a:rPr lang="zh-CN" altLang="zh-CN" sz="2400" dirty="0"/>
              <a:t>）、</a:t>
            </a:r>
            <a:r>
              <a:rPr lang="en-US" altLang="zh-CN" sz="2400" dirty="0"/>
              <a:t>“at”</a:t>
            </a:r>
            <a:r>
              <a:rPr lang="zh-CN" altLang="zh-CN" sz="2400" dirty="0"/>
              <a:t>符号（</a:t>
            </a:r>
            <a:r>
              <a:rPr lang="en-US" altLang="zh-CN" sz="2400" dirty="0"/>
              <a:t>@</a:t>
            </a:r>
            <a:r>
              <a:rPr lang="zh-CN" altLang="zh-CN" sz="2400" dirty="0"/>
              <a:t>）或者数字符号（</a:t>
            </a:r>
            <a:r>
              <a:rPr lang="en-US" altLang="zh-CN" sz="2400" dirty="0"/>
              <a:t>#</a:t>
            </a:r>
            <a:r>
              <a:rPr lang="zh-CN" altLang="zh-CN" sz="2400" dirty="0"/>
              <a:t>）开头。</a:t>
            </a:r>
          </a:p>
          <a:p>
            <a:r>
              <a:rPr lang="zh-CN" altLang="zh-CN" sz="2400" dirty="0"/>
              <a:t>标识符不能是</a:t>
            </a:r>
            <a:r>
              <a:rPr lang="en-US" altLang="zh-CN" sz="2400" dirty="0"/>
              <a:t>T-SQL</a:t>
            </a:r>
            <a:r>
              <a:rPr lang="zh-CN" altLang="zh-CN" sz="2400" dirty="0"/>
              <a:t>的保留字。</a:t>
            </a:r>
            <a:r>
              <a:rPr lang="en-US" altLang="zh-CN" sz="2400" dirty="0"/>
              <a:t>SQL Server</a:t>
            </a:r>
            <a:r>
              <a:rPr lang="zh-CN" altLang="zh-CN" sz="2400" dirty="0"/>
              <a:t>保留其保留字的大写和小写形式。</a:t>
            </a:r>
          </a:p>
          <a:p>
            <a:r>
              <a:rPr lang="zh-CN" altLang="zh-CN" sz="2400" dirty="0"/>
              <a:t>不允许嵌入空格或其他特殊字符。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260648"/>
            <a:ext cx="4608512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kern="0" dirty="0" smtClean="0">
                <a:solidFill>
                  <a:schemeClr val="tx1"/>
                </a:solidFill>
              </a:rPr>
              <a:t>基础知识</a:t>
            </a:r>
            <a:r>
              <a:rPr lang="en-US" altLang="zh-CN" kern="0" dirty="0" smtClean="0">
                <a:solidFill>
                  <a:schemeClr val="tx1"/>
                </a:solidFill>
              </a:rPr>
              <a:t>1</a:t>
            </a:r>
            <a:r>
              <a:rPr lang="zh-CN" altLang="en-US" kern="0" dirty="0" smtClean="0">
                <a:solidFill>
                  <a:schemeClr val="tx1"/>
                </a:solidFill>
              </a:rPr>
              <a:t>：</a:t>
            </a:r>
            <a:r>
              <a:rPr lang="en-US" altLang="zh-CN" dirty="0" smtClean="0">
                <a:solidFill>
                  <a:schemeClr val="tx1"/>
                </a:solidFill>
              </a:rPr>
              <a:t>SQL</a:t>
            </a:r>
            <a:r>
              <a:rPr lang="zh-CN" altLang="zh-CN" dirty="0">
                <a:solidFill>
                  <a:schemeClr val="tx1"/>
                </a:solidFill>
              </a:rPr>
              <a:t>标识符</a:t>
            </a:r>
            <a:endParaRPr lang="en-US" altLang="zh-CN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31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412875"/>
            <a:ext cx="8229600" cy="3960341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b="0"/>
              <a:t>2</a:t>
            </a:r>
            <a:r>
              <a:rPr lang="zh-CN" altLang="zh-CN" sz="2400" b="0"/>
              <a:t>． 分隔符标识符</a:t>
            </a:r>
          </a:p>
          <a:p>
            <a:pPr marL="0" indent="0">
              <a:buNone/>
            </a:pPr>
            <a:r>
              <a:rPr lang="zh-CN" altLang="zh-CN" sz="2400" b="0"/>
              <a:t>包含在双引号（</a:t>
            </a:r>
            <a:r>
              <a:rPr lang="en-US" altLang="zh-CN" sz="2400" b="0"/>
              <a:t>"</a:t>
            </a:r>
            <a:r>
              <a:rPr lang="zh-CN" altLang="zh-CN" sz="2400" b="0"/>
              <a:t>）或者方括号（</a:t>
            </a:r>
            <a:r>
              <a:rPr lang="en-US" altLang="zh-CN" sz="2400" b="0"/>
              <a:t>[ ]</a:t>
            </a:r>
            <a:r>
              <a:rPr lang="zh-CN" altLang="zh-CN" sz="2400" b="0"/>
              <a:t>）内。符合标识符格式规则的标识符可以分隔，也可以不分隔。</a:t>
            </a:r>
          </a:p>
          <a:p>
            <a:pPr marL="0" indent="0">
              <a:buNone/>
            </a:pPr>
            <a:r>
              <a:rPr lang="zh-CN" altLang="zh-CN" sz="2400" b="0"/>
              <a:t>分隔符标识符的规则如下：</a:t>
            </a:r>
          </a:p>
          <a:p>
            <a:pPr marL="0" indent="0">
              <a:buNone/>
            </a:pPr>
            <a:r>
              <a:rPr lang="zh-CN" altLang="zh-CN" sz="2400" b="0"/>
              <a:t>（</a:t>
            </a:r>
            <a:r>
              <a:rPr lang="en-US" altLang="zh-CN" sz="2400" b="0"/>
              <a:t>1</a:t>
            </a:r>
            <a:r>
              <a:rPr lang="zh-CN" altLang="zh-CN" sz="2400" b="0"/>
              <a:t>） 带分隔符的标识符可以包含的字符数与常规标识符相同，即可以包含</a:t>
            </a:r>
            <a:r>
              <a:rPr lang="en-US" altLang="zh-CN" sz="2400" b="0"/>
              <a:t>1</a:t>
            </a:r>
            <a:r>
              <a:rPr lang="zh-CN" altLang="zh-CN" sz="2400" b="0"/>
              <a:t>到</a:t>
            </a:r>
            <a:r>
              <a:rPr lang="en-US" altLang="zh-CN" sz="2400" b="0"/>
              <a:t>128</a:t>
            </a:r>
            <a:r>
              <a:rPr lang="zh-CN" altLang="zh-CN" sz="2400" b="0"/>
              <a:t>个字符，但不包括分隔符字符本身。本地临时表标识符最多可以包含</a:t>
            </a:r>
            <a:r>
              <a:rPr lang="en-US" altLang="zh-CN" sz="2400" b="0"/>
              <a:t>116</a:t>
            </a:r>
            <a:r>
              <a:rPr lang="zh-CN" altLang="zh-CN" sz="2400" b="0"/>
              <a:t>个字符。</a:t>
            </a:r>
          </a:p>
          <a:p>
            <a:pPr marL="0" indent="0">
              <a:buNone/>
            </a:pPr>
            <a:r>
              <a:rPr lang="zh-CN" altLang="zh-CN" sz="2400" b="0"/>
              <a:t>（</a:t>
            </a:r>
            <a:r>
              <a:rPr lang="en-US" altLang="zh-CN" sz="2400" b="0"/>
              <a:t>2</a:t>
            </a:r>
            <a:r>
              <a:rPr lang="zh-CN" altLang="zh-CN" sz="2400" b="0"/>
              <a:t>） 标识符的主体可以包含当前代码页内字符（分隔符本身除外）的任意组合</a:t>
            </a:r>
            <a:r>
              <a:rPr lang="zh-CN" altLang="zh-CN" sz="2400" b="0" smtClean="0"/>
              <a:t>。</a:t>
            </a:r>
            <a:endParaRPr lang="zh-CN" altLang="zh-CN" sz="2400" b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188640"/>
            <a:ext cx="4608512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kern="0" dirty="0" smtClean="0">
                <a:solidFill>
                  <a:schemeClr val="tx1"/>
                </a:solidFill>
              </a:rPr>
              <a:t>基础</a:t>
            </a:r>
            <a:r>
              <a:rPr lang="zh-CN" altLang="en-US" kern="0" dirty="0" smtClean="0">
                <a:solidFill>
                  <a:schemeClr val="tx1"/>
                </a:solidFill>
              </a:rPr>
              <a:t>知识</a:t>
            </a:r>
            <a:r>
              <a:rPr lang="en-US" altLang="zh-CN" kern="0" dirty="0" smtClean="0">
                <a:solidFill>
                  <a:schemeClr val="tx1"/>
                </a:solidFill>
              </a:rPr>
              <a:t>1</a:t>
            </a:r>
            <a:r>
              <a:rPr lang="zh-CN" altLang="en-US" kern="0" dirty="0" smtClean="0">
                <a:solidFill>
                  <a:schemeClr val="tx1"/>
                </a:solidFill>
              </a:rPr>
              <a:t>：</a:t>
            </a:r>
            <a:r>
              <a:rPr lang="en-US" altLang="zh-CN" dirty="0">
                <a:solidFill>
                  <a:schemeClr val="tx1"/>
                </a:solidFill>
              </a:rPr>
              <a:t>SQL</a:t>
            </a:r>
            <a:r>
              <a:rPr lang="zh-CN" altLang="zh-CN" dirty="0">
                <a:solidFill>
                  <a:schemeClr val="tx1"/>
                </a:solidFill>
              </a:rPr>
              <a:t>标识符</a:t>
            </a:r>
            <a:endParaRPr lang="en-US" altLang="zh-CN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2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532698"/>
              </p:ext>
            </p:extLst>
          </p:nvPr>
        </p:nvGraphicFramePr>
        <p:xfrm>
          <a:off x="611557" y="2204865"/>
          <a:ext cx="7560842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0421"/>
                <a:gridCol w="3780421"/>
              </a:tblGrid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代字号</a:t>
                      </a:r>
                      <a:r>
                        <a:rPr lang="en-US" sz="1200" kern="100">
                          <a:effectLst/>
                        </a:rPr>
                        <a:t> ~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连字符</a:t>
                      </a:r>
                      <a:r>
                        <a:rPr lang="en-US" sz="1200" kern="100">
                          <a:effectLst/>
                        </a:rPr>
                        <a:t> -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惊叹号</a:t>
                      </a:r>
                      <a:r>
                        <a:rPr lang="en-US" sz="1200" kern="100">
                          <a:effectLst/>
                        </a:rPr>
                        <a:t> !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左括号</a:t>
                      </a:r>
                      <a:r>
                        <a:rPr lang="en-US" sz="1200" kern="100">
                          <a:effectLst/>
                        </a:rPr>
                        <a:t> {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百分号</a:t>
                      </a:r>
                      <a:r>
                        <a:rPr lang="en-US" sz="1200" kern="100">
                          <a:effectLst/>
                        </a:rPr>
                        <a:t> %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右括号</a:t>
                      </a:r>
                      <a:r>
                        <a:rPr lang="en-US" sz="1200" kern="100">
                          <a:effectLst/>
                        </a:rPr>
                        <a:t> }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插入号</a:t>
                      </a:r>
                      <a:r>
                        <a:rPr lang="en-US" sz="1200" kern="100">
                          <a:effectLst/>
                        </a:rPr>
                        <a:t> ^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撇号</a:t>
                      </a:r>
                      <a:r>
                        <a:rPr lang="en-US" sz="1200" kern="100">
                          <a:effectLst/>
                        </a:rPr>
                        <a:t> '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“</a:t>
                      </a:r>
                      <a:r>
                        <a:rPr lang="zh-CN" sz="1200" kern="100">
                          <a:effectLst/>
                        </a:rPr>
                        <a:t>与</a:t>
                      </a:r>
                      <a:r>
                        <a:rPr lang="en-US" sz="1200" kern="100">
                          <a:effectLst/>
                        </a:rPr>
                        <a:t>”</a:t>
                      </a:r>
                      <a:r>
                        <a:rPr lang="zh-CN" sz="1200" kern="100">
                          <a:effectLst/>
                        </a:rPr>
                        <a:t>符号</a:t>
                      </a:r>
                      <a:r>
                        <a:rPr lang="en-US" sz="1200" kern="100">
                          <a:effectLst/>
                        </a:rPr>
                        <a:t> &amp;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句点</a:t>
                      </a:r>
                      <a:r>
                        <a:rPr lang="en-US" sz="1200" kern="100">
                          <a:effectLst/>
                        </a:rPr>
                        <a:t> .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左圆括号（</a:t>
                      </a:r>
                      <a:r>
                        <a:rPr lang="en-US" sz="1200" kern="100">
                          <a:effectLst/>
                        </a:rPr>
                        <a:t>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反斜杠</a:t>
                      </a:r>
                      <a:r>
                        <a:rPr lang="en-US" sz="1200" kern="100">
                          <a:effectLst/>
                        </a:rPr>
                        <a:t> \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右圆括号 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重音符号</a:t>
                      </a:r>
                      <a:r>
                        <a:rPr lang="en-US" sz="1200" kern="100">
                          <a:effectLst/>
                        </a:rPr>
                        <a:t> ` 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655292" y="1751633"/>
            <a:ext cx="18902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表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5-1  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分隔符标识符</a:t>
            </a: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544" y="260648"/>
            <a:ext cx="4608512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kern="0" dirty="0" smtClean="0">
                <a:solidFill>
                  <a:schemeClr val="tx1"/>
                </a:solidFill>
              </a:rPr>
              <a:t>基础</a:t>
            </a:r>
            <a:r>
              <a:rPr lang="zh-CN" altLang="en-US" kern="0" dirty="0" smtClean="0">
                <a:solidFill>
                  <a:schemeClr val="tx1"/>
                </a:solidFill>
              </a:rPr>
              <a:t>知识</a:t>
            </a:r>
            <a:r>
              <a:rPr lang="en-US" altLang="zh-CN" kern="0" dirty="0" smtClean="0">
                <a:solidFill>
                  <a:schemeClr val="tx1"/>
                </a:solidFill>
              </a:rPr>
              <a:t>1</a:t>
            </a:r>
            <a:r>
              <a:rPr lang="zh-CN" altLang="en-US" kern="0" dirty="0" smtClean="0">
                <a:solidFill>
                  <a:schemeClr val="tx1"/>
                </a:solidFill>
              </a:rPr>
              <a:t>：</a:t>
            </a:r>
            <a:r>
              <a:rPr lang="en-US" altLang="zh-CN" dirty="0">
                <a:solidFill>
                  <a:schemeClr val="tx1"/>
                </a:solidFill>
              </a:rPr>
              <a:t>SQL</a:t>
            </a:r>
            <a:r>
              <a:rPr lang="zh-CN" altLang="zh-CN" dirty="0">
                <a:solidFill>
                  <a:schemeClr val="tx1"/>
                </a:solidFill>
              </a:rPr>
              <a:t>标识符</a:t>
            </a:r>
            <a:endParaRPr lang="en-US" altLang="zh-CN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95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191683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dirty="0"/>
              <a:t>常量是表示特定数据值的符号。常量的格式取决于它所表示的值的数据类型。常量根据不同的数据类型分为字符串常量、二进制常量、</a:t>
            </a:r>
            <a:r>
              <a:rPr lang="en-US" altLang="zh-CN" sz="2400" dirty="0"/>
              <a:t>bit</a:t>
            </a:r>
            <a:r>
              <a:rPr lang="zh-CN" altLang="zh-CN" sz="2400" dirty="0"/>
              <a:t>常量、</a:t>
            </a:r>
            <a:r>
              <a:rPr lang="en-US" altLang="zh-CN" sz="2400" dirty="0" err="1"/>
              <a:t>datetime</a:t>
            </a:r>
            <a:r>
              <a:rPr lang="zh-CN" altLang="zh-CN" sz="2400" dirty="0"/>
              <a:t>常量、</a:t>
            </a:r>
            <a:r>
              <a:rPr lang="en-US" altLang="zh-CN" sz="2400" dirty="0"/>
              <a:t>integer</a:t>
            </a:r>
            <a:r>
              <a:rPr lang="zh-CN" altLang="zh-CN" sz="2400" dirty="0"/>
              <a:t>常量、</a:t>
            </a:r>
            <a:r>
              <a:rPr lang="en-US" altLang="zh-CN" sz="2400" dirty="0"/>
              <a:t>decimal</a:t>
            </a:r>
            <a:r>
              <a:rPr lang="zh-CN" altLang="zh-CN" sz="2400" dirty="0"/>
              <a:t>常量、</a:t>
            </a:r>
            <a:r>
              <a:rPr lang="en-US" altLang="zh-CN" sz="2400" dirty="0"/>
              <a:t>float</a:t>
            </a:r>
            <a:r>
              <a:rPr lang="zh-CN" altLang="zh-CN" sz="2400" dirty="0"/>
              <a:t>和</a:t>
            </a:r>
            <a:r>
              <a:rPr lang="en-US" altLang="zh-CN" sz="2400" dirty="0"/>
              <a:t>real</a:t>
            </a:r>
            <a:r>
              <a:rPr lang="zh-CN" altLang="zh-CN" sz="2400" dirty="0"/>
              <a:t>常量、</a:t>
            </a:r>
            <a:r>
              <a:rPr lang="en-US" altLang="zh-CN" sz="2400" dirty="0"/>
              <a:t>money</a:t>
            </a:r>
            <a:r>
              <a:rPr lang="zh-CN" altLang="zh-CN" sz="2400" dirty="0"/>
              <a:t>常量、</a:t>
            </a:r>
            <a:r>
              <a:rPr lang="en-US" altLang="zh-CN" sz="2400" dirty="0" err="1"/>
              <a:t>uniqueidentifier</a:t>
            </a:r>
            <a:r>
              <a:rPr lang="zh-CN" altLang="zh-CN" sz="2400" dirty="0"/>
              <a:t>常量。</a:t>
            </a:r>
            <a:endParaRPr lang="zh-CN" altLang="en-US" sz="24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188640"/>
            <a:ext cx="4608512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kern="0" dirty="0" smtClean="0">
                <a:solidFill>
                  <a:schemeClr val="tx1"/>
                </a:solidFill>
              </a:rPr>
              <a:t>基础</a:t>
            </a:r>
            <a:r>
              <a:rPr lang="zh-CN" altLang="en-US" kern="0" dirty="0" smtClean="0">
                <a:solidFill>
                  <a:schemeClr val="tx1"/>
                </a:solidFill>
              </a:rPr>
              <a:t>知识</a:t>
            </a:r>
            <a:r>
              <a:rPr lang="en-US" altLang="zh-CN" kern="0" dirty="0" smtClean="0">
                <a:solidFill>
                  <a:schemeClr val="tx1"/>
                </a:solidFill>
              </a:rPr>
              <a:t>2</a:t>
            </a:r>
            <a:r>
              <a:rPr lang="zh-CN" altLang="en-US" kern="0" dirty="0" smtClean="0">
                <a:solidFill>
                  <a:schemeClr val="tx1"/>
                </a:solidFill>
              </a:rPr>
              <a:t>：</a:t>
            </a:r>
            <a:r>
              <a:rPr lang="zh-CN" altLang="en-US" kern="0" dirty="0">
                <a:solidFill>
                  <a:schemeClr val="tx1"/>
                </a:solidFill>
              </a:rPr>
              <a:t>常量与变量</a:t>
            </a:r>
            <a:endParaRPr lang="en-US" altLang="zh-CN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90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新思境PPT设计 QQ:43618906">
  <a:themeElements>
    <a:clrScheme name="2_新思境PPT设计 QQ:43618906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009DD9"/>
      </a:hlink>
      <a:folHlink>
        <a:srgbClr val="85DFD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ln cap="rnd"/>
      </a:spPr>
      <a:bodyPr wrap="square" rtlCol="0">
        <a:spAutoFit/>
      </a:bodyPr>
      <a:lstStyle>
        <a:defPPr marL="285750" indent="-285750">
          <a:buFont typeface="Arial" pitchFamily="34" charset="0"/>
          <a:buChar char="•"/>
          <a:defRPr dirty="0" smtClean="0">
            <a:latin typeface="+mj-ea"/>
            <a:ea typeface="+mj-e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txDef>
  </a:objectDefaults>
  <a:extraClrSchemeLst>
    <a:extraClrScheme>
      <a:clrScheme name="2_新思境PPT设计 QQ:43618906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009DD9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2579</Words>
  <Application>Microsoft Office PowerPoint</Application>
  <PresentationFormat>全屏显示(4:3)</PresentationFormat>
  <Paragraphs>314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Franklin Gothic Book</vt:lpstr>
      <vt:lpstr>Mangal</vt:lpstr>
      <vt:lpstr>黑体</vt:lpstr>
      <vt:lpstr>楷体_GB2312</vt:lpstr>
      <vt:lpstr>宋体</vt:lpstr>
      <vt:lpstr>微软雅黑</vt:lpstr>
      <vt:lpstr>Arial</vt:lpstr>
      <vt:lpstr>Constantia</vt:lpstr>
      <vt:lpstr>Franklin Gothic Medium</vt:lpstr>
      <vt:lpstr>Tahoma</vt:lpstr>
      <vt:lpstr>Times New Roman</vt:lpstr>
      <vt:lpstr>Wingdings</vt:lpstr>
      <vt:lpstr>2_新思境PPT设计 QQ:43618906</vt:lpstr>
      <vt:lpstr>SQL Server 2016数据库 项目教程</vt:lpstr>
      <vt:lpstr>PowerPoint 演示文稿</vt:lpstr>
      <vt:lpstr>学习目标</vt:lpstr>
      <vt:lpstr>重点</vt:lpstr>
      <vt:lpstr>难点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三、批处理</vt:lpstr>
      <vt:lpstr>学习任务1：输出语句的使用</vt:lpstr>
      <vt:lpstr>子任务2：查询语句的特殊应用——输出本地服务器的名称</vt:lpstr>
      <vt:lpstr>子任务3：全局变量的使用</vt:lpstr>
      <vt:lpstr>子任务4  局部变量的使用——在xsxxb 表中根据座位号查找“赵敏”的左右同桌</vt:lpstr>
      <vt:lpstr>学习任务二：逻辑控制语句的使用</vt:lpstr>
      <vt:lpstr>子任务1：IF-ELSE条件语句的使用</vt:lpstr>
      <vt:lpstr>PowerPoint 演示文稿</vt:lpstr>
      <vt:lpstr>子任务2：WHILE 循环语句的使用</vt:lpstr>
      <vt:lpstr>子任务2：WHILE 循环语句的使用</vt:lpstr>
      <vt:lpstr>子任务2：WHILE 循环语句的使用</vt:lpstr>
      <vt:lpstr>子任务3：CASE 表达式的使用</vt:lpstr>
      <vt:lpstr>子任务3：CASE多分支语句的使用</vt:lpstr>
      <vt:lpstr>子任务3：CASE多分支语句的使用</vt:lpstr>
      <vt:lpstr>学习任务三：批处理语句的使用</vt:lpstr>
      <vt:lpstr>知识扩展：其他常用语句的使用</vt:lpstr>
      <vt:lpstr>其他常用语句的使用</vt:lpstr>
      <vt:lpstr>知识扩展：其他常用语句的使用</vt:lpstr>
      <vt:lpstr>知识扩展：其他常用语句的使用</vt:lpstr>
      <vt:lpstr>知识扩展：变量和参数的使用</vt:lpstr>
      <vt:lpstr>项目总结</vt:lpstr>
      <vt:lpstr>实训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第1章内容回顾</dc:title>
  <dc:creator>xiaojing.dai</dc:creator>
  <cp:lastModifiedBy>微软用户</cp:lastModifiedBy>
  <cp:revision>96</cp:revision>
  <dcterms:created xsi:type="dcterms:W3CDTF">2006-03-08T06:55:38Z</dcterms:created>
  <dcterms:modified xsi:type="dcterms:W3CDTF">2020-09-16T07:37:27Z</dcterms:modified>
</cp:coreProperties>
</file>